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67" r:id="rId3"/>
    <p:sldId id="257" r:id="rId4"/>
    <p:sldId id="259" r:id="rId5"/>
    <p:sldId id="266" r:id="rId6"/>
    <p:sldId id="258" r:id="rId7"/>
    <p:sldId id="260" r:id="rId8"/>
    <p:sldId id="264" r:id="rId9"/>
    <p:sldId id="261" r:id="rId10"/>
    <p:sldId id="262" r:id="rId11"/>
    <p:sldId id="263"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147" d="100"/>
          <a:sy n="147" d="100"/>
        </p:scale>
        <p:origin x="66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8E770-44AE-47D5-B4B1-71BEC9A9D725}"/>
              </a:ext>
            </a:extLst>
          </p:cNvPr>
          <p:cNvSpPr>
            <a:spLocks noGrp="1"/>
          </p:cNvSpPr>
          <p:nvPr>
            <p:ph type="ctrTitle"/>
          </p:nvPr>
        </p:nvSpPr>
        <p:spPr>
          <a:xfrm>
            <a:off x="841248" y="663960"/>
            <a:ext cx="9456049" cy="3594112"/>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4CA91C7-81A9-46F3-B0F4-D9AB8808514E}"/>
              </a:ext>
            </a:extLst>
          </p:cNvPr>
          <p:cNvSpPr>
            <a:spLocks noGrp="1"/>
          </p:cNvSpPr>
          <p:nvPr>
            <p:ph type="subTitle" idx="1"/>
          </p:nvPr>
        </p:nvSpPr>
        <p:spPr>
          <a:xfrm>
            <a:off x="841248" y="4667581"/>
            <a:ext cx="9456049" cy="1197387"/>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1AA648C8-9681-4994-B52A-1A8BC79127E1}"/>
              </a:ext>
            </a:extLst>
          </p:cNvPr>
          <p:cNvSpPr>
            <a:spLocks noGrp="1"/>
          </p:cNvSpPr>
          <p:nvPr>
            <p:ph type="dt" sz="half" idx="10"/>
          </p:nvPr>
        </p:nvSpPr>
        <p:spPr>
          <a:xfrm>
            <a:off x="841248" y="6102693"/>
            <a:ext cx="2743200" cy="365125"/>
          </a:xfrm>
        </p:spPr>
        <p:txBody>
          <a:bodyPr/>
          <a:lstStyle/>
          <a:p>
            <a:fld id="{AE3425CA-4B9D-4420-BB9E-C250DB30E421}" type="datetime1">
              <a:rPr lang="en-US" smtClean="0"/>
              <a:t>8/13/2026</a:t>
            </a:fld>
            <a:endParaRPr lang="en-US"/>
          </a:p>
        </p:txBody>
      </p:sp>
      <p:sp>
        <p:nvSpPr>
          <p:cNvPr id="5" name="Footer Placeholder 4">
            <a:extLst>
              <a:ext uri="{FF2B5EF4-FFF2-40B4-BE49-F238E27FC236}">
                <a16:creationId xmlns:a16="http://schemas.microsoft.com/office/drawing/2014/main" id="{6677F203-CB10-488B-82DC-9D0571A5E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B2E9B-C8B7-4716-9D05-265A04246E05}"/>
              </a:ext>
            </a:extLst>
          </p:cNvPr>
          <p:cNvSpPr>
            <a:spLocks noGrp="1"/>
          </p:cNvSpPr>
          <p:nvPr>
            <p:ph type="sldNum" sz="quarter" idx="12"/>
          </p:nvPr>
        </p:nvSpPr>
        <p:spPr/>
        <p:txBody>
          <a:bodyPr/>
          <a:lstStyle/>
          <a:p>
            <a:fld id="{6586042B-6341-4E38-A80C-926D3BB8AAC9}" type="slidenum">
              <a:rPr lang="en-US" smtClean="0"/>
              <a:t>‹Nr.›</a:t>
            </a:fld>
            <a:endParaRPr lang="en-US"/>
          </a:p>
        </p:txBody>
      </p:sp>
      <p:cxnSp>
        <p:nvCxnSpPr>
          <p:cNvPr id="7" name="Straight Connector 6">
            <a:extLst>
              <a:ext uri="{FF2B5EF4-FFF2-40B4-BE49-F238E27FC236}">
                <a16:creationId xmlns:a16="http://schemas.microsoft.com/office/drawing/2014/main" id="{9EED8031-DD67-43C6-94A0-646636C95560}"/>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8316319"/>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42B9A-9384-46B2-8B4F-B9C2035CAB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B413CF4-CD0B-4F3C-A1CE-1BA3EFDEEB5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C1DE659-17B0-4F70-8F1C-93BF4DB64390}"/>
              </a:ext>
            </a:extLst>
          </p:cNvPr>
          <p:cNvSpPr>
            <a:spLocks noGrp="1"/>
          </p:cNvSpPr>
          <p:nvPr>
            <p:ph type="dt" sz="half" idx="10"/>
          </p:nvPr>
        </p:nvSpPr>
        <p:spPr/>
        <p:txBody>
          <a:bodyPr/>
          <a:lstStyle/>
          <a:p>
            <a:fld id="{62751E1E-C50D-4FD4-8B1E-ECD78340D9AB}" type="datetime1">
              <a:rPr lang="en-US" smtClean="0"/>
              <a:t>8/13/2026</a:t>
            </a:fld>
            <a:endParaRPr lang="en-US"/>
          </a:p>
        </p:txBody>
      </p:sp>
      <p:sp>
        <p:nvSpPr>
          <p:cNvPr id="5" name="Footer Placeholder 4">
            <a:extLst>
              <a:ext uri="{FF2B5EF4-FFF2-40B4-BE49-F238E27FC236}">
                <a16:creationId xmlns:a16="http://schemas.microsoft.com/office/drawing/2014/main" id="{37AB0750-AB4E-4FCF-9B52-BC954760B9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466B99-C716-4464-B695-623F4C5A9D9B}"/>
              </a:ext>
            </a:extLst>
          </p:cNvPr>
          <p:cNvSpPr>
            <a:spLocks noGrp="1"/>
          </p:cNvSpPr>
          <p:nvPr>
            <p:ph type="sldNum" sz="quarter" idx="12"/>
          </p:nvPr>
        </p:nvSpPr>
        <p:spPr/>
        <p:txBody>
          <a:bodyPr/>
          <a:lstStyle/>
          <a:p>
            <a:fld id="{6586042B-6341-4E38-A80C-926D3BB8AAC9}" type="slidenum">
              <a:rPr lang="en-US" smtClean="0"/>
              <a:t>‹Nr.›</a:t>
            </a:fld>
            <a:endParaRPr lang="en-US"/>
          </a:p>
        </p:txBody>
      </p:sp>
    </p:spTree>
    <p:extLst>
      <p:ext uri="{BB962C8B-B14F-4D97-AF65-F5344CB8AC3E}">
        <p14:creationId xmlns:p14="http://schemas.microsoft.com/office/powerpoint/2010/main" val="1117082162"/>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2233A-AD59-4FB1-A1CA-AABFAE040805}"/>
              </a:ext>
            </a:extLst>
          </p:cNvPr>
          <p:cNvSpPr>
            <a:spLocks noGrp="1"/>
          </p:cNvSpPr>
          <p:nvPr>
            <p:ph type="title"/>
          </p:nvPr>
        </p:nvSpPr>
        <p:spPr>
          <a:xfrm>
            <a:off x="841249" y="552782"/>
            <a:ext cx="9538428" cy="3714417"/>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A656964-650B-4E87-9541-0E659DEC0365}"/>
              </a:ext>
            </a:extLst>
          </p:cNvPr>
          <p:cNvSpPr>
            <a:spLocks noGrp="1"/>
          </p:cNvSpPr>
          <p:nvPr>
            <p:ph type="body" idx="1"/>
          </p:nvPr>
        </p:nvSpPr>
        <p:spPr>
          <a:xfrm>
            <a:off x="841249" y="4672584"/>
            <a:ext cx="9538428" cy="1143802"/>
          </a:xfrm>
        </p:spPr>
        <p:txBody>
          <a:bodyPr>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000"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21BB50-DF4A-47B5-A3AD-18712A3AD40E}"/>
              </a:ext>
            </a:extLst>
          </p:cNvPr>
          <p:cNvSpPr>
            <a:spLocks noGrp="1"/>
          </p:cNvSpPr>
          <p:nvPr>
            <p:ph type="dt" sz="half" idx="10"/>
          </p:nvPr>
        </p:nvSpPr>
        <p:spPr/>
        <p:txBody>
          <a:bodyPr/>
          <a:lstStyle/>
          <a:p>
            <a:fld id="{43C83AFB-9E54-459E-8C6D-0913AC3BA5D7}" type="datetime1">
              <a:rPr lang="en-US" smtClean="0"/>
              <a:t>8/13/2026</a:t>
            </a:fld>
            <a:endParaRPr lang="en-US"/>
          </a:p>
        </p:txBody>
      </p:sp>
      <p:sp>
        <p:nvSpPr>
          <p:cNvPr id="5" name="Footer Placeholder 4">
            <a:extLst>
              <a:ext uri="{FF2B5EF4-FFF2-40B4-BE49-F238E27FC236}">
                <a16:creationId xmlns:a16="http://schemas.microsoft.com/office/drawing/2014/main" id="{3CDF59B3-D1B8-4A51-AD6E-868C5BF6F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CA779-6272-4A15-A566-20C4E9A60D47}"/>
              </a:ext>
            </a:extLst>
          </p:cNvPr>
          <p:cNvSpPr>
            <a:spLocks noGrp="1"/>
          </p:cNvSpPr>
          <p:nvPr>
            <p:ph type="sldNum" sz="quarter" idx="12"/>
          </p:nvPr>
        </p:nvSpPr>
        <p:spPr/>
        <p:txBody>
          <a:bodyPr/>
          <a:lstStyle/>
          <a:p>
            <a:fld id="{6586042B-6341-4E38-A80C-926D3BB8AAC9}" type="slidenum">
              <a:rPr lang="en-US" smtClean="0"/>
              <a:t>‹Nr.›</a:t>
            </a:fld>
            <a:endParaRPr lang="en-US"/>
          </a:p>
        </p:txBody>
      </p:sp>
      <p:cxnSp>
        <p:nvCxnSpPr>
          <p:cNvPr id="7" name="Straight Connector 6">
            <a:extLst>
              <a:ext uri="{FF2B5EF4-FFF2-40B4-BE49-F238E27FC236}">
                <a16:creationId xmlns:a16="http://schemas.microsoft.com/office/drawing/2014/main" id="{F0B86E8F-91EA-4626-BCA8-3B4973C7C9D6}"/>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2106753"/>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2A00-5BBD-436C-BB6D-CE650FC46202}"/>
              </a:ext>
            </a:extLst>
          </p:cNvPr>
          <p:cNvSpPr>
            <a:spLocks noGrp="1"/>
          </p:cNvSpPr>
          <p:nvPr>
            <p:ph type="title"/>
          </p:nvPr>
        </p:nvSpPr>
        <p:spPr>
          <a:xfrm>
            <a:off x="841248" y="552783"/>
            <a:ext cx="9683871" cy="132588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DFB3E2E-F3C4-4CDD-9138-86AE7A1B566D}"/>
              </a:ext>
            </a:extLst>
          </p:cNvPr>
          <p:cNvSpPr>
            <a:spLocks noGrp="1"/>
          </p:cNvSpPr>
          <p:nvPr>
            <p:ph sz="half" idx="1"/>
          </p:nvPr>
        </p:nvSpPr>
        <p:spPr>
          <a:xfrm>
            <a:off x="841248" y="2108362"/>
            <a:ext cx="4507926"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795CD01-B639-46B6-B53D-18FE1E39AF50}"/>
              </a:ext>
            </a:extLst>
          </p:cNvPr>
          <p:cNvSpPr>
            <a:spLocks noGrp="1"/>
          </p:cNvSpPr>
          <p:nvPr>
            <p:ph sz="half" idx="2"/>
          </p:nvPr>
        </p:nvSpPr>
        <p:spPr>
          <a:xfrm>
            <a:off x="5699171" y="2108362"/>
            <a:ext cx="4825948"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96E34C3-86AC-48F9-92A4-F17BFAF9EF06}"/>
              </a:ext>
            </a:extLst>
          </p:cNvPr>
          <p:cNvSpPr>
            <a:spLocks noGrp="1"/>
          </p:cNvSpPr>
          <p:nvPr>
            <p:ph type="dt" sz="half" idx="10"/>
          </p:nvPr>
        </p:nvSpPr>
        <p:spPr/>
        <p:txBody>
          <a:bodyPr/>
          <a:lstStyle/>
          <a:p>
            <a:fld id="{F10144B6-0CA7-46BA-A00B-1E68E5C3ED0C}" type="datetime1">
              <a:rPr lang="en-US" smtClean="0"/>
              <a:t>8/13/2026</a:t>
            </a:fld>
            <a:endParaRPr lang="en-US"/>
          </a:p>
        </p:txBody>
      </p:sp>
      <p:sp>
        <p:nvSpPr>
          <p:cNvPr id="6" name="Footer Placeholder 5">
            <a:extLst>
              <a:ext uri="{FF2B5EF4-FFF2-40B4-BE49-F238E27FC236}">
                <a16:creationId xmlns:a16="http://schemas.microsoft.com/office/drawing/2014/main" id="{275D6A29-C51F-4654-82AD-04056FA6C7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1EEB6-57E6-40E7-9702-1D5999B505DC}"/>
              </a:ext>
            </a:extLst>
          </p:cNvPr>
          <p:cNvSpPr>
            <a:spLocks noGrp="1"/>
          </p:cNvSpPr>
          <p:nvPr>
            <p:ph type="sldNum" sz="quarter" idx="12"/>
          </p:nvPr>
        </p:nvSpPr>
        <p:spPr/>
        <p:txBody>
          <a:bodyPr/>
          <a:lstStyle/>
          <a:p>
            <a:fld id="{6586042B-6341-4E38-A80C-926D3BB8AAC9}" type="slidenum">
              <a:rPr lang="en-US" smtClean="0"/>
              <a:t>‹Nr.›</a:t>
            </a:fld>
            <a:endParaRPr lang="en-US"/>
          </a:p>
        </p:txBody>
      </p:sp>
      <p:cxnSp>
        <p:nvCxnSpPr>
          <p:cNvPr id="8" name="Straight Connector 7">
            <a:extLst>
              <a:ext uri="{FF2B5EF4-FFF2-40B4-BE49-F238E27FC236}">
                <a16:creationId xmlns:a16="http://schemas.microsoft.com/office/drawing/2014/main" id="{F929C81A-4806-44FF-99D8-13A65B2D066F}"/>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08DDCF9-5353-4B5F-8565-8C27F795A4BF}"/>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9022819"/>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0D1A9-BF08-4C6D-805E-244B234EE852}"/>
              </a:ext>
            </a:extLst>
          </p:cNvPr>
          <p:cNvSpPr>
            <a:spLocks noGrp="1"/>
          </p:cNvSpPr>
          <p:nvPr>
            <p:ph type="title"/>
          </p:nvPr>
        </p:nvSpPr>
        <p:spPr>
          <a:xfrm>
            <a:off x="841248" y="557784"/>
            <a:ext cx="943957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920C1D8-0907-4FDB-BFAD-36E14AF98D81}"/>
              </a:ext>
            </a:extLst>
          </p:cNvPr>
          <p:cNvSpPr>
            <a:spLocks noGrp="1"/>
          </p:cNvSpPr>
          <p:nvPr>
            <p:ph type="body" idx="1"/>
          </p:nvPr>
        </p:nvSpPr>
        <p:spPr>
          <a:xfrm>
            <a:off x="841248" y="2114185"/>
            <a:ext cx="4438887"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6A4441-5FC3-4F86-8ADE-ED90424DB9B8}"/>
              </a:ext>
            </a:extLst>
          </p:cNvPr>
          <p:cNvSpPr>
            <a:spLocks noGrp="1"/>
          </p:cNvSpPr>
          <p:nvPr>
            <p:ph sz="half" idx="2"/>
          </p:nvPr>
        </p:nvSpPr>
        <p:spPr>
          <a:xfrm>
            <a:off x="841248" y="2900451"/>
            <a:ext cx="4438887"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3CEB34D-DB36-47E0-AE2C-FBEBA272076E}"/>
              </a:ext>
            </a:extLst>
          </p:cNvPr>
          <p:cNvSpPr>
            <a:spLocks noGrp="1"/>
          </p:cNvSpPr>
          <p:nvPr>
            <p:ph type="body" sz="quarter" idx="3"/>
          </p:nvPr>
        </p:nvSpPr>
        <p:spPr>
          <a:xfrm>
            <a:off x="5795090" y="2114185"/>
            <a:ext cx="4485728"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056219-D498-410D-8F2C-03045AE48016}"/>
              </a:ext>
            </a:extLst>
          </p:cNvPr>
          <p:cNvSpPr>
            <a:spLocks noGrp="1"/>
          </p:cNvSpPr>
          <p:nvPr>
            <p:ph sz="quarter" idx="4"/>
          </p:nvPr>
        </p:nvSpPr>
        <p:spPr>
          <a:xfrm>
            <a:off x="5795090" y="2900451"/>
            <a:ext cx="4485730"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8DC9AD-F6B8-44D0-8169-84553C1F92C9}"/>
              </a:ext>
            </a:extLst>
          </p:cNvPr>
          <p:cNvSpPr>
            <a:spLocks noGrp="1"/>
          </p:cNvSpPr>
          <p:nvPr>
            <p:ph type="dt" sz="half" idx="10"/>
          </p:nvPr>
        </p:nvSpPr>
        <p:spPr/>
        <p:txBody>
          <a:bodyPr/>
          <a:lstStyle/>
          <a:p>
            <a:fld id="{0051F549-537C-41EC-B9CC-5B6A9AC2A6A7}" type="datetime1">
              <a:rPr lang="en-US" smtClean="0"/>
              <a:t>8/13/2026</a:t>
            </a:fld>
            <a:endParaRPr lang="en-US"/>
          </a:p>
        </p:txBody>
      </p:sp>
      <p:sp>
        <p:nvSpPr>
          <p:cNvPr id="8" name="Footer Placeholder 7">
            <a:extLst>
              <a:ext uri="{FF2B5EF4-FFF2-40B4-BE49-F238E27FC236}">
                <a16:creationId xmlns:a16="http://schemas.microsoft.com/office/drawing/2014/main" id="{FF9985ED-7382-4F00-845D-4F27841B5D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A2CC25-9EC7-4706-9BD4-5E20C4B33200}"/>
              </a:ext>
            </a:extLst>
          </p:cNvPr>
          <p:cNvSpPr>
            <a:spLocks noGrp="1"/>
          </p:cNvSpPr>
          <p:nvPr>
            <p:ph type="sldNum" sz="quarter" idx="12"/>
          </p:nvPr>
        </p:nvSpPr>
        <p:spPr/>
        <p:txBody>
          <a:bodyPr/>
          <a:lstStyle/>
          <a:p>
            <a:fld id="{6586042B-6341-4E38-A80C-926D3BB8AAC9}" type="slidenum">
              <a:rPr lang="en-US" smtClean="0"/>
              <a:t>‹Nr.›</a:t>
            </a:fld>
            <a:endParaRPr lang="en-US"/>
          </a:p>
        </p:txBody>
      </p:sp>
      <p:cxnSp>
        <p:nvCxnSpPr>
          <p:cNvPr id="12" name="Straight Connector 11">
            <a:extLst>
              <a:ext uri="{FF2B5EF4-FFF2-40B4-BE49-F238E27FC236}">
                <a16:creationId xmlns:a16="http://schemas.microsoft.com/office/drawing/2014/main" id="{4DBC7D26-1B30-46B8-8221-09886FA3D030}"/>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186A75-E140-4995-A8BB-89B5ACE678D2}"/>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0802993"/>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21C2-B85F-435F-8DF3-C714A5472B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99FE38-24D5-4D5F-A92E-E4F8B23FB7FC}"/>
              </a:ext>
            </a:extLst>
          </p:cNvPr>
          <p:cNvSpPr>
            <a:spLocks noGrp="1"/>
          </p:cNvSpPr>
          <p:nvPr>
            <p:ph type="dt" sz="half" idx="10"/>
          </p:nvPr>
        </p:nvSpPr>
        <p:spPr/>
        <p:txBody>
          <a:bodyPr/>
          <a:lstStyle/>
          <a:p>
            <a:fld id="{952F8D56-3D0E-48B8-8218-1F3A06A96C62}" type="datetime1">
              <a:rPr lang="en-US" smtClean="0"/>
              <a:t>8/13/2026</a:t>
            </a:fld>
            <a:endParaRPr lang="en-US"/>
          </a:p>
        </p:txBody>
      </p:sp>
      <p:sp>
        <p:nvSpPr>
          <p:cNvPr id="4" name="Footer Placeholder 3">
            <a:extLst>
              <a:ext uri="{FF2B5EF4-FFF2-40B4-BE49-F238E27FC236}">
                <a16:creationId xmlns:a16="http://schemas.microsoft.com/office/drawing/2014/main" id="{E629DF69-BE29-4038-9744-17BFC57B88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B9496F-64EC-46E7-97F0-BCB7E79F820A}"/>
              </a:ext>
            </a:extLst>
          </p:cNvPr>
          <p:cNvSpPr>
            <a:spLocks noGrp="1"/>
          </p:cNvSpPr>
          <p:nvPr>
            <p:ph type="sldNum" sz="quarter" idx="12"/>
          </p:nvPr>
        </p:nvSpPr>
        <p:spPr/>
        <p:txBody>
          <a:bodyPr/>
          <a:lstStyle/>
          <a:p>
            <a:fld id="{6586042B-6341-4E38-A80C-926D3BB8AAC9}" type="slidenum">
              <a:rPr lang="en-US" smtClean="0"/>
              <a:t>‹Nr.›</a:t>
            </a:fld>
            <a:endParaRPr lang="en-US"/>
          </a:p>
        </p:txBody>
      </p:sp>
    </p:spTree>
    <p:extLst>
      <p:ext uri="{BB962C8B-B14F-4D97-AF65-F5344CB8AC3E}">
        <p14:creationId xmlns:p14="http://schemas.microsoft.com/office/powerpoint/2010/main" val="1523101830"/>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9F19E0-8FE3-45E8-A227-D74EEF1A6322}"/>
              </a:ext>
            </a:extLst>
          </p:cNvPr>
          <p:cNvSpPr>
            <a:spLocks noGrp="1"/>
          </p:cNvSpPr>
          <p:nvPr>
            <p:ph type="dt" sz="half" idx="10"/>
          </p:nvPr>
        </p:nvSpPr>
        <p:spPr/>
        <p:txBody>
          <a:bodyPr/>
          <a:lstStyle/>
          <a:p>
            <a:fld id="{E8EC309E-27D4-401F-A74A-DEA16C7B51DC}" type="datetime1">
              <a:rPr lang="en-US" smtClean="0"/>
              <a:t>8/13/2026</a:t>
            </a:fld>
            <a:endParaRPr lang="en-US"/>
          </a:p>
        </p:txBody>
      </p:sp>
      <p:sp>
        <p:nvSpPr>
          <p:cNvPr id="3" name="Footer Placeholder 2">
            <a:extLst>
              <a:ext uri="{FF2B5EF4-FFF2-40B4-BE49-F238E27FC236}">
                <a16:creationId xmlns:a16="http://schemas.microsoft.com/office/drawing/2014/main" id="{ABFB1926-56F3-40BC-A03F-62B969419E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FFE2B6-07A4-4AA0-9BCE-204E13DA447E}"/>
              </a:ext>
            </a:extLst>
          </p:cNvPr>
          <p:cNvSpPr>
            <a:spLocks noGrp="1"/>
          </p:cNvSpPr>
          <p:nvPr>
            <p:ph type="sldNum" sz="quarter" idx="12"/>
          </p:nvPr>
        </p:nvSpPr>
        <p:spPr/>
        <p:txBody>
          <a:bodyPr/>
          <a:lstStyle/>
          <a:p>
            <a:fld id="{6586042B-6341-4E38-A80C-926D3BB8AAC9}" type="slidenum">
              <a:rPr lang="en-US" smtClean="0"/>
              <a:t>‹Nr.›</a:t>
            </a:fld>
            <a:endParaRPr lang="en-US"/>
          </a:p>
        </p:txBody>
      </p:sp>
    </p:spTree>
    <p:extLst>
      <p:ext uri="{BB962C8B-B14F-4D97-AF65-F5344CB8AC3E}">
        <p14:creationId xmlns:p14="http://schemas.microsoft.com/office/powerpoint/2010/main" val="2127987069"/>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266A-CB24-44C5-B2E8-011420844A17}"/>
              </a:ext>
            </a:extLst>
          </p:cNvPr>
          <p:cNvSpPr>
            <a:spLocks noGrp="1"/>
          </p:cNvSpPr>
          <p:nvPr>
            <p:ph type="title"/>
          </p:nvPr>
        </p:nvSpPr>
        <p:spPr>
          <a:xfrm>
            <a:off x="841248" y="549283"/>
            <a:ext cx="4603963" cy="2572489"/>
          </a:xfrm>
        </p:spPr>
        <p:txBody>
          <a:bodyPr anchor="ctr">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39DBD1-7133-47A5-A771-2CEA18533491}"/>
              </a:ext>
            </a:extLst>
          </p:cNvPr>
          <p:cNvSpPr>
            <a:spLocks noGrp="1"/>
          </p:cNvSpPr>
          <p:nvPr>
            <p:ph idx="1"/>
          </p:nvPr>
        </p:nvSpPr>
        <p:spPr>
          <a:xfrm>
            <a:off x="5870796" y="549283"/>
            <a:ext cx="4455517" cy="531970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76A729F-B24D-424E-B067-003B0601F259}"/>
              </a:ext>
            </a:extLst>
          </p:cNvPr>
          <p:cNvSpPr>
            <a:spLocks noGrp="1"/>
          </p:cNvSpPr>
          <p:nvPr>
            <p:ph type="body" sz="half" idx="2"/>
          </p:nvPr>
        </p:nvSpPr>
        <p:spPr>
          <a:xfrm>
            <a:off x="841248" y="3296498"/>
            <a:ext cx="4603963" cy="2572489"/>
          </a:xfrm>
        </p:spPr>
        <p:txBody>
          <a:bodyPr>
            <a:normAutofit/>
          </a:bodyPr>
          <a:lstStyle>
            <a:lvl1pPr marL="0" indent="0">
              <a:buNone/>
              <a:defRPr lang="en-US" sz="2000"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A7323-5497-426C-9DD9-3CF69E88EC38}"/>
              </a:ext>
            </a:extLst>
          </p:cNvPr>
          <p:cNvSpPr>
            <a:spLocks noGrp="1"/>
          </p:cNvSpPr>
          <p:nvPr>
            <p:ph type="dt" sz="half" idx="10"/>
          </p:nvPr>
        </p:nvSpPr>
        <p:spPr/>
        <p:txBody>
          <a:bodyPr/>
          <a:lstStyle/>
          <a:p>
            <a:fld id="{6DEA2B81-2BC3-42D7-B67D-05C685AA80AD}" type="datetime1">
              <a:rPr lang="en-US" smtClean="0"/>
              <a:t>8/13/2026</a:t>
            </a:fld>
            <a:endParaRPr lang="en-US"/>
          </a:p>
        </p:txBody>
      </p:sp>
      <p:sp>
        <p:nvSpPr>
          <p:cNvPr id="6" name="Footer Placeholder 5">
            <a:extLst>
              <a:ext uri="{FF2B5EF4-FFF2-40B4-BE49-F238E27FC236}">
                <a16:creationId xmlns:a16="http://schemas.microsoft.com/office/drawing/2014/main" id="{45FD7667-4D25-40AF-9D6D-FCB2C21E8E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650918-EDF8-47A5-BEA8-AC9A7A1536DE}"/>
              </a:ext>
            </a:extLst>
          </p:cNvPr>
          <p:cNvSpPr>
            <a:spLocks noGrp="1"/>
          </p:cNvSpPr>
          <p:nvPr>
            <p:ph type="sldNum" sz="quarter" idx="12"/>
          </p:nvPr>
        </p:nvSpPr>
        <p:spPr/>
        <p:txBody>
          <a:bodyPr/>
          <a:lstStyle/>
          <a:p>
            <a:fld id="{6586042B-6341-4E38-A80C-926D3BB8AAC9}" type="slidenum">
              <a:rPr lang="en-US" smtClean="0"/>
              <a:t>‹Nr.›</a:t>
            </a:fld>
            <a:endParaRPr lang="en-US"/>
          </a:p>
        </p:txBody>
      </p:sp>
    </p:spTree>
    <p:extLst>
      <p:ext uri="{BB962C8B-B14F-4D97-AF65-F5344CB8AC3E}">
        <p14:creationId xmlns:p14="http://schemas.microsoft.com/office/powerpoint/2010/main" val="4239903891"/>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C5D2B-FAFB-4BC9-A917-610FDCD0B859}"/>
              </a:ext>
            </a:extLst>
          </p:cNvPr>
          <p:cNvSpPr>
            <a:spLocks noGrp="1"/>
          </p:cNvSpPr>
          <p:nvPr>
            <p:ph type="title"/>
          </p:nvPr>
        </p:nvSpPr>
        <p:spPr>
          <a:xfrm>
            <a:off x="841249" y="552782"/>
            <a:ext cx="4608576" cy="2569464"/>
          </a:xfrm>
        </p:spPr>
        <p:txBody>
          <a:bodyPr anchor="ctr">
            <a:noAutofit/>
          </a:bodyPr>
          <a:lstStyle>
            <a:lvl1pPr algn="l" defTabSz="914400"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226A694-5302-42BE-8A7A-6007C10F8F70}"/>
              </a:ext>
            </a:extLst>
          </p:cNvPr>
          <p:cNvSpPr>
            <a:spLocks noGrp="1"/>
          </p:cNvSpPr>
          <p:nvPr>
            <p:ph type="pic" idx="1"/>
          </p:nvPr>
        </p:nvSpPr>
        <p:spPr>
          <a:xfrm>
            <a:off x="5825952" y="552783"/>
            <a:ext cx="4663440" cy="53082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E4481C-81D6-4329-8203-70B3FCC3F8FE}"/>
              </a:ext>
            </a:extLst>
          </p:cNvPr>
          <p:cNvSpPr>
            <a:spLocks noGrp="1"/>
          </p:cNvSpPr>
          <p:nvPr>
            <p:ph type="body" sz="half" idx="2"/>
          </p:nvPr>
        </p:nvSpPr>
        <p:spPr>
          <a:xfrm>
            <a:off x="841249" y="3300984"/>
            <a:ext cx="4608576" cy="2569464"/>
          </a:xfrm>
        </p:spPr>
        <p:txBody>
          <a:bodyPr>
            <a:normAutofit/>
          </a:bodyPr>
          <a:lstStyle>
            <a:lvl1pPr marL="0" indent="0">
              <a:buNone/>
              <a:defRPr lang="en-US" sz="20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AD6C12-26C4-4DF7-B013-56D0849AC7DE}"/>
              </a:ext>
            </a:extLst>
          </p:cNvPr>
          <p:cNvSpPr>
            <a:spLocks noGrp="1"/>
          </p:cNvSpPr>
          <p:nvPr>
            <p:ph type="dt" sz="half" idx="10"/>
          </p:nvPr>
        </p:nvSpPr>
        <p:spPr/>
        <p:txBody>
          <a:bodyPr/>
          <a:lstStyle/>
          <a:p>
            <a:fld id="{F0DB8F2B-E487-4905-B553-FB649F2B6F23}" type="datetime1">
              <a:rPr lang="en-US" smtClean="0"/>
              <a:t>8/13/2026</a:t>
            </a:fld>
            <a:endParaRPr lang="en-US"/>
          </a:p>
        </p:txBody>
      </p:sp>
      <p:sp>
        <p:nvSpPr>
          <p:cNvPr id="6" name="Footer Placeholder 5">
            <a:extLst>
              <a:ext uri="{FF2B5EF4-FFF2-40B4-BE49-F238E27FC236}">
                <a16:creationId xmlns:a16="http://schemas.microsoft.com/office/drawing/2014/main" id="{5CE2F307-FB97-40EC-8517-E6F351B3DA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C1B397-305A-42B7-A763-829634B939A9}"/>
              </a:ext>
            </a:extLst>
          </p:cNvPr>
          <p:cNvSpPr>
            <a:spLocks noGrp="1"/>
          </p:cNvSpPr>
          <p:nvPr>
            <p:ph type="sldNum" sz="quarter" idx="12"/>
          </p:nvPr>
        </p:nvSpPr>
        <p:spPr/>
        <p:txBody>
          <a:bodyPr/>
          <a:lstStyle/>
          <a:p>
            <a:fld id="{6586042B-6341-4E38-A80C-926D3BB8AAC9}" type="slidenum">
              <a:rPr lang="en-US" smtClean="0"/>
              <a:t>‹Nr.›</a:t>
            </a:fld>
            <a:endParaRPr lang="en-US"/>
          </a:p>
        </p:txBody>
      </p:sp>
    </p:spTree>
    <p:extLst>
      <p:ext uri="{BB962C8B-B14F-4D97-AF65-F5344CB8AC3E}">
        <p14:creationId xmlns:p14="http://schemas.microsoft.com/office/powerpoint/2010/main" val="4171490918"/>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C3B3-C67F-4C48-A663-EF010429E7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4C4B3F-B3CB-4CF0-AEC8-1893A6A27E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46D005-2B71-4325-A646-A2278C3A2EAA}"/>
              </a:ext>
            </a:extLst>
          </p:cNvPr>
          <p:cNvSpPr>
            <a:spLocks noGrp="1"/>
          </p:cNvSpPr>
          <p:nvPr>
            <p:ph type="dt" sz="half" idx="10"/>
          </p:nvPr>
        </p:nvSpPr>
        <p:spPr/>
        <p:txBody>
          <a:bodyPr/>
          <a:lstStyle/>
          <a:p>
            <a:fld id="{6A14B861-3779-4E37-8DF0-E9EB3EA96210}" type="datetime1">
              <a:rPr lang="en-US" smtClean="0"/>
              <a:t>8/13/2026</a:t>
            </a:fld>
            <a:endParaRPr lang="en-US"/>
          </a:p>
        </p:txBody>
      </p:sp>
      <p:sp>
        <p:nvSpPr>
          <p:cNvPr id="5" name="Footer Placeholder 4">
            <a:extLst>
              <a:ext uri="{FF2B5EF4-FFF2-40B4-BE49-F238E27FC236}">
                <a16:creationId xmlns:a16="http://schemas.microsoft.com/office/drawing/2014/main" id="{DB356B01-AE16-42EF-B970-5CAF0C891C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BF9BE2-24F4-4F83-8E64-4307C9794E17}"/>
              </a:ext>
            </a:extLst>
          </p:cNvPr>
          <p:cNvSpPr>
            <a:spLocks noGrp="1"/>
          </p:cNvSpPr>
          <p:nvPr>
            <p:ph type="sldNum" sz="quarter" idx="12"/>
          </p:nvPr>
        </p:nvSpPr>
        <p:spPr/>
        <p:txBody>
          <a:bodyPr/>
          <a:lstStyle/>
          <a:p>
            <a:fld id="{6586042B-6341-4E38-A80C-926D3BB8AAC9}" type="slidenum">
              <a:rPr lang="en-US" smtClean="0"/>
              <a:t>‹Nr.›</a:t>
            </a:fld>
            <a:endParaRPr lang="en-US"/>
          </a:p>
        </p:txBody>
      </p:sp>
    </p:spTree>
    <p:extLst>
      <p:ext uri="{BB962C8B-B14F-4D97-AF65-F5344CB8AC3E}">
        <p14:creationId xmlns:p14="http://schemas.microsoft.com/office/powerpoint/2010/main" val="3088679644"/>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601120-856A-4F01-B7C1-D87A1E5F8150}"/>
              </a:ext>
            </a:extLst>
          </p:cNvPr>
          <p:cNvSpPr>
            <a:spLocks noGrp="1"/>
          </p:cNvSpPr>
          <p:nvPr>
            <p:ph type="title" orient="vert"/>
          </p:nvPr>
        </p:nvSpPr>
        <p:spPr>
          <a:xfrm>
            <a:off x="7874324" y="552782"/>
            <a:ext cx="2620891" cy="52947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9D62358-C84C-4947-B826-FF738422EA5B}"/>
              </a:ext>
            </a:extLst>
          </p:cNvPr>
          <p:cNvSpPr>
            <a:spLocks noGrp="1"/>
          </p:cNvSpPr>
          <p:nvPr>
            <p:ph type="body" orient="vert" idx="1"/>
          </p:nvPr>
        </p:nvSpPr>
        <p:spPr>
          <a:xfrm>
            <a:off x="838200" y="552782"/>
            <a:ext cx="6803155" cy="529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7971139-AA1A-46DB-B793-17FB8E6E8A77}"/>
              </a:ext>
            </a:extLst>
          </p:cNvPr>
          <p:cNvSpPr>
            <a:spLocks noGrp="1"/>
          </p:cNvSpPr>
          <p:nvPr>
            <p:ph type="dt" sz="half" idx="10"/>
          </p:nvPr>
        </p:nvSpPr>
        <p:spPr/>
        <p:txBody>
          <a:bodyPr/>
          <a:lstStyle/>
          <a:p>
            <a:fld id="{53E38388-E864-4553-9937-AE9FC5E50CFC}" type="datetime1">
              <a:rPr lang="en-US" smtClean="0"/>
              <a:t>8/13/2026</a:t>
            </a:fld>
            <a:endParaRPr lang="en-US"/>
          </a:p>
        </p:txBody>
      </p:sp>
      <p:sp>
        <p:nvSpPr>
          <p:cNvPr id="5" name="Footer Placeholder 4">
            <a:extLst>
              <a:ext uri="{FF2B5EF4-FFF2-40B4-BE49-F238E27FC236}">
                <a16:creationId xmlns:a16="http://schemas.microsoft.com/office/drawing/2014/main" id="{1B2E06F6-0FE2-40FB-BFEE-010C22293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BA7B1B-13A1-41BA-B924-FD11450C14E7}"/>
              </a:ext>
            </a:extLst>
          </p:cNvPr>
          <p:cNvSpPr>
            <a:spLocks noGrp="1"/>
          </p:cNvSpPr>
          <p:nvPr>
            <p:ph type="sldNum" sz="quarter" idx="12"/>
          </p:nvPr>
        </p:nvSpPr>
        <p:spPr/>
        <p:txBody>
          <a:bodyPr/>
          <a:lstStyle/>
          <a:p>
            <a:fld id="{6586042B-6341-4E38-A80C-926D3BB8AAC9}" type="slidenum">
              <a:rPr lang="en-US" smtClean="0"/>
              <a:t>‹Nr.›</a:t>
            </a:fld>
            <a:endParaRPr lang="en-US"/>
          </a:p>
        </p:txBody>
      </p:sp>
    </p:spTree>
    <p:extLst>
      <p:ext uri="{BB962C8B-B14F-4D97-AF65-F5344CB8AC3E}">
        <p14:creationId xmlns:p14="http://schemas.microsoft.com/office/powerpoint/2010/main" val="2214833905"/>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4BD48A-4D17-4225-AC4D-67B4C686C55D}"/>
              </a:ext>
            </a:extLst>
          </p:cNvPr>
          <p:cNvSpPr>
            <a:spLocks noGrp="1"/>
          </p:cNvSpPr>
          <p:nvPr>
            <p:ph type="title"/>
          </p:nvPr>
        </p:nvSpPr>
        <p:spPr>
          <a:xfrm>
            <a:off x="841248" y="552782"/>
            <a:ext cx="9489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7F14A2B-77AF-4E51-B0C1-0D361EF81A2C}"/>
              </a:ext>
            </a:extLst>
          </p:cNvPr>
          <p:cNvSpPr>
            <a:spLocks noGrp="1"/>
          </p:cNvSpPr>
          <p:nvPr>
            <p:ph type="body" idx="1"/>
          </p:nvPr>
        </p:nvSpPr>
        <p:spPr>
          <a:xfrm>
            <a:off x="841248" y="2096199"/>
            <a:ext cx="9489000" cy="37473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39C2F5-57CA-4152-A766-8F877538FB16}"/>
              </a:ext>
            </a:extLst>
          </p:cNvPr>
          <p:cNvSpPr>
            <a:spLocks noGrp="1"/>
          </p:cNvSpPr>
          <p:nvPr>
            <p:ph type="dt" sz="half" idx="2"/>
          </p:nvPr>
        </p:nvSpPr>
        <p:spPr>
          <a:xfrm>
            <a:off x="841248" y="6102693"/>
            <a:ext cx="2743200" cy="365125"/>
          </a:xfrm>
          <a:prstGeom prst="rect">
            <a:avLst/>
          </a:prstGeom>
        </p:spPr>
        <p:txBody>
          <a:bodyPr vert="horz" lIns="91440" tIns="45720" rIns="91440" bIns="45720" rtlCol="0" anchor="ctr"/>
          <a:lstStyle>
            <a:lvl1pPr algn="l">
              <a:defRPr lang="en-US" sz="1000" b="1" kern="1200" cap="all" spc="300" baseline="0" smtClean="0">
                <a:solidFill>
                  <a:schemeClr val="tx1"/>
                </a:solidFill>
                <a:latin typeface="+mn-lt"/>
                <a:ea typeface="+mn-ea"/>
                <a:cs typeface="+mn-cs"/>
              </a:defRPr>
            </a:lvl1pPr>
          </a:lstStyle>
          <a:p>
            <a:fld id="{6EF7C3A7-D6F6-4D38-A7C3-B72967BB81A6}" type="datetime1">
              <a:rPr lang="en-US" smtClean="0"/>
              <a:t>8/13/2026</a:t>
            </a:fld>
            <a:endParaRPr lang="en-US"/>
          </a:p>
        </p:txBody>
      </p:sp>
      <p:sp>
        <p:nvSpPr>
          <p:cNvPr id="5" name="Footer Placeholder 4">
            <a:extLst>
              <a:ext uri="{FF2B5EF4-FFF2-40B4-BE49-F238E27FC236}">
                <a16:creationId xmlns:a16="http://schemas.microsoft.com/office/drawing/2014/main" id="{A1225FB5-D02B-4BB9-8B8B-D1A11CFE8961}"/>
              </a:ext>
            </a:extLst>
          </p:cNvPr>
          <p:cNvSpPr>
            <a:spLocks noGrp="1"/>
          </p:cNvSpPr>
          <p:nvPr>
            <p:ph type="ftr" sz="quarter" idx="3"/>
          </p:nvPr>
        </p:nvSpPr>
        <p:spPr>
          <a:xfrm rot="5400000">
            <a:off x="9234260" y="2427620"/>
            <a:ext cx="4114800" cy="365125"/>
          </a:xfrm>
          <a:prstGeom prst="rect">
            <a:avLst/>
          </a:prstGeom>
        </p:spPr>
        <p:txBody>
          <a:bodyPr vert="horz" lIns="91440" tIns="45720" rIns="91440" bIns="45720" rtlCol="0" anchor="ctr"/>
          <a:lstStyle>
            <a:lvl1pPr algn="l">
              <a:defRPr lang="en-US" sz="1000" b="1" kern="1200" cap="all" spc="300" baseline="0">
                <a:solidFill>
                  <a:schemeClr val="tx1"/>
                </a:solidFill>
                <a:latin typeface="+mn-lt"/>
                <a:ea typeface="+mn-ea"/>
                <a:cs typeface="+mn-cs"/>
              </a:defRPr>
            </a:lvl1pPr>
          </a:lstStyle>
          <a:p>
            <a:endParaRPr lang="en-US"/>
          </a:p>
        </p:txBody>
      </p:sp>
      <p:sp>
        <p:nvSpPr>
          <p:cNvPr id="6" name="Slide Number Placeholder 5">
            <a:extLst>
              <a:ext uri="{FF2B5EF4-FFF2-40B4-BE49-F238E27FC236}">
                <a16:creationId xmlns:a16="http://schemas.microsoft.com/office/drawing/2014/main" id="{EF6244FF-6F88-4090-A77F-499DF9AAEA8B}"/>
              </a:ext>
            </a:extLst>
          </p:cNvPr>
          <p:cNvSpPr>
            <a:spLocks noGrp="1"/>
          </p:cNvSpPr>
          <p:nvPr>
            <p:ph type="sldNum" sz="quarter" idx="4"/>
          </p:nvPr>
        </p:nvSpPr>
        <p:spPr>
          <a:xfrm>
            <a:off x="10815546" y="5878515"/>
            <a:ext cx="952229" cy="420381"/>
          </a:xfrm>
          <a:prstGeom prst="rect">
            <a:avLst/>
          </a:prstGeom>
        </p:spPr>
        <p:txBody>
          <a:bodyPr vert="horz" lIns="91440" tIns="45720" rIns="91440" bIns="45720" rtlCol="0" anchor="ctr"/>
          <a:lstStyle>
            <a:lvl1pPr algn="ctr">
              <a:defRPr lang="en-US" sz="3200" b="1" kern="1200" cap="all" spc="300" baseline="0" smtClean="0">
                <a:solidFill>
                  <a:schemeClr val="tx1"/>
                </a:solidFill>
                <a:latin typeface="+mn-lt"/>
                <a:ea typeface="+mn-ea"/>
                <a:cs typeface="+mn-cs"/>
              </a:defRPr>
            </a:lvl1pPr>
          </a:lstStyle>
          <a:p>
            <a:fld id="{6586042B-6341-4E38-A80C-926D3BB8AAC9}" type="slidenum">
              <a:rPr lang="en-US" smtClean="0"/>
              <a:t>‹Nr.›</a:t>
            </a:fld>
            <a:endParaRPr lang="en-US"/>
          </a:p>
        </p:txBody>
      </p:sp>
      <p:sp>
        <p:nvSpPr>
          <p:cNvPr id="7" name="Rectangle 6">
            <a:extLst>
              <a:ext uri="{FF2B5EF4-FFF2-40B4-BE49-F238E27FC236}">
                <a16:creationId xmlns:a16="http://schemas.microsoft.com/office/drawing/2014/main" id="{F194AEDE-F25F-43E6-A2C4-7FFF41074990}"/>
              </a:ext>
            </a:extLst>
          </p:cNvPr>
          <p:cNvSpPr/>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C793C08-EF4C-422B-A728-6C717C47DF6F}"/>
              </a:ext>
            </a:extLst>
          </p:cNvPr>
          <p:cNvCxnSpPr>
            <a:cxnSpLocks/>
          </p:cNvCxnSpPr>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E825BC6-56A8-46DE-8037-A9A577624B0D}"/>
              </a:ext>
            </a:extLst>
          </p:cNvPr>
          <p:cNvCxnSpPr>
            <a:cxnSpLocks/>
          </p:cNvCxnSpPr>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639911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30000"/>
        </a:lnSpc>
        <a:spcBef>
          <a:spcPts val="500"/>
        </a:spcBef>
        <a:buFont typeface="Arial" panose="020B0604020202020204" pitchFamily="34" charset="0"/>
        <a:buChar char="•"/>
        <a:defRPr sz="1600" kern="1200">
          <a:solidFill>
            <a:schemeClr val="tx1"/>
          </a:solidFill>
          <a:latin typeface="+mn-lt"/>
          <a:ea typeface="+mn-ea"/>
          <a:cs typeface="+mn-cs"/>
        </a:defRPr>
      </a:lvl3pPr>
      <a:lvl4pPr marL="13716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4pPr>
      <a:lvl5pPr marL="18288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slide" Target="slide3.xml"/><Relationship Id="rId5" Type="http://schemas.openxmlformats.org/officeDocument/2006/relationships/hyperlink" Target="https://alleideen.com/kakaonibs-das-neue-superfood/" TargetMode="Externa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slide" Target="slide9.xml"/><Relationship Id="rId18" Type="http://schemas.openxmlformats.org/officeDocument/2006/relationships/image" Target="../media/image11.png"/><Relationship Id="rId3" Type="http://schemas.openxmlformats.org/officeDocument/2006/relationships/image" Target="../media/image6.png"/><Relationship Id="rId21" Type="http://schemas.openxmlformats.org/officeDocument/2006/relationships/hyperlink" Target="https://learningapps.org/display?v=ppb88ubaj24" TargetMode="External"/><Relationship Id="rId7" Type="http://schemas.openxmlformats.org/officeDocument/2006/relationships/slide" Target="slide4.xml"/><Relationship Id="rId12" Type="http://schemas.openxmlformats.org/officeDocument/2006/relationships/image" Target="../media/image9.png"/><Relationship Id="rId17" Type="http://schemas.openxmlformats.org/officeDocument/2006/relationships/image" Target="../media/image80.png"/><Relationship Id="rId2" Type="http://schemas.openxmlformats.org/officeDocument/2006/relationships/image" Target="../media/image5.jpeg"/><Relationship Id="rId16" Type="http://schemas.openxmlformats.org/officeDocument/2006/relationships/slide" Target="slide10.xml"/><Relationship Id="rId20"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60.png"/><Relationship Id="rId5" Type="http://schemas.openxmlformats.org/officeDocument/2006/relationships/image" Target="../media/image40.png"/><Relationship Id="rId15" Type="http://schemas.openxmlformats.org/officeDocument/2006/relationships/image" Target="../media/image10.png"/><Relationship Id="rId10" Type="http://schemas.openxmlformats.org/officeDocument/2006/relationships/slide" Target="slide7.xml"/><Relationship Id="rId19" Type="http://schemas.openxmlformats.org/officeDocument/2006/relationships/slide" Target="slide11.xml"/><Relationship Id="rId4" Type="http://schemas.openxmlformats.org/officeDocument/2006/relationships/slide" Target="slide6.xml"/><Relationship Id="rId9" Type="http://schemas.openxmlformats.org/officeDocument/2006/relationships/image" Target="../media/image8.png"/><Relationship Id="rId14" Type="http://schemas.openxmlformats.org/officeDocument/2006/relationships/image" Target="../media/image70.png"/><Relationship Id="rId22" Type="http://schemas.openxmlformats.org/officeDocument/2006/relationships/hyperlink" Target="https://learningapps.org/display?v=p4juf7dx224" TargetMode="Externa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hyperlink" Target="https://learningapps.org/display?v=ppb88ubaj24"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swissinfo.ch/ger/weniger-schweizer-schokolade-verkauft-umsatz-steigt-2025-trotzdem/91131771" TargetMode="External"/><Relationship Id="rId3" Type="http://schemas.openxmlformats.org/officeDocument/2006/relationships/hyperlink" Target="https://www.pexels.com/de-de/foto/lebensmittel-mann-hand-farmer-50707" TargetMode="External"/><Relationship Id="rId7" Type="http://schemas.openxmlformats.org/officeDocument/2006/relationships/hyperlink" Target="https://de.statista.com/themen/2929/schweizer-schokolade/#editorsPicks" TargetMode="Externa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hyperlink" Target="https://www.chocosuisse.ch/services/facts-figures" TargetMode="External"/><Relationship Id="rId5" Type="http://schemas.openxmlformats.org/officeDocument/2006/relationships/hyperlink" Target="https://www.chocosuisse.ch/publicassets/CHOCOSUISSE/Dateien/Chocosuisse-Bulletin-2025_fuer-PDF.pdf" TargetMode="External"/><Relationship Id="rId4" Type="http://schemas.openxmlformats.org/officeDocument/2006/relationships/hyperlink" Target="https://www.kakaoplattform.ch/de/ueber-kakao/kakao-statistik#:~:text=Import%20von%20Kakao%20in%20die,haupts%C3%A4chlich%20aus%20Ghana%20und%20Ecuador." TargetMode="Externa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hyperlink" Target="https://learningapps.org/display?v=pawoowyq324" TargetMode="Externa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hyperlink" Target="http://www.kiknet-learnhub.com/schokolade" TargetMode="External"/><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mind-map-online.de/m/6675288641d1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https://www.youtube.com/embed/aihEdbwOKFQ?feature=oembed" TargetMode="External"/><Relationship Id="rId6" Type="http://schemas.openxmlformats.org/officeDocument/2006/relationships/image" Target="../media/image19.jpeg"/><Relationship Id="rId5" Type="http://schemas.openxmlformats.org/officeDocument/2006/relationships/slide" Target="slide3.xml"/><Relationship Id="rId4" Type="http://schemas.openxmlformats.org/officeDocument/2006/relationships/hyperlink" Target="https://learningapps.org/36179843"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watson.ch/wissen/schweiz/109619981-wie-die-schweiz-zum-schokoladen-mekka-wurde-ein-erklaerstueck-in-6-akten" TargetMode="External"/><Relationship Id="rId7" Type="http://schemas.openxmlformats.org/officeDocument/2006/relationships/hyperlink" Target="https://learningapps.org/36194000" TargetMode="Externa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hyperlink" Target="https://www.swissinfo.ch/ger/wirtschaft/kakao-koenige_die-pioniere-der-schweizer-schokoladen-revolution/43730926" TargetMode="External"/><Relationship Id="rId4" Type="http://schemas.openxmlformats.org/officeDocument/2006/relationships/hyperlink" Target="https://www.chocosuisse.ch/schweizer-schokolade/geschicht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kiknet-learnhub.com/schokolade" TargetMode="External"/><Relationship Id="rId7" Type="http://schemas.openxmlformats.org/officeDocument/2006/relationships/slide" Target="slide3.xm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hyperlink" Target="https://learningapps.org/36245169" TargetMode="External"/><Relationship Id="rId5" Type="http://schemas.openxmlformats.org/officeDocument/2006/relationships/hyperlink" Target="https://www.srf.ch/kids/kids-von-der-bohne-bis-zur-schokolade" TargetMode="External"/><Relationship Id="rId4" Type="http://schemas.openxmlformats.org/officeDocument/2006/relationships/hyperlink" Target="https://learningapps.org/3618087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Black">
            <a:extLst>
              <a:ext uri="{FF2B5EF4-FFF2-40B4-BE49-F238E27FC236}">
                <a16:creationId xmlns:a16="http://schemas.microsoft.com/office/drawing/2014/main" id="{E99D7AAF-4170-4D21-AB6C-605F6F100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fik 6" descr="Ein Bild, das Produkt, Naturkost, Gemüse, Lokale Speisen enthält.&#10;&#10;Automatisch generierte Beschreibung">
            <a:extLst>
              <a:ext uri="{FF2B5EF4-FFF2-40B4-BE49-F238E27FC236}">
                <a16:creationId xmlns:a16="http://schemas.microsoft.com/office/drawing/2014/main" id="{39DC1B86-3639-8682-9F7C-594B4E15D815}"/>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t="7858" r="1" b="49944"/>
          <a:stretch/>
        </p:blipFill>
        <p:spPr>
          <a:xfrm>
            <a:off x="20" y="10"/>
            <a:ext cx="12188932" cy="6857990"/>
          </a:xfrm>
          <a:prstGeom prst="rect">
            <a:avLst/>
          </a:prstGeom>
        </p:spPr>
      </p:pic>
      <p:sp>
        <p:nvSpPr>
          <p:cNvPr id="58"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5D7D138-83E2-8EF5-70A0-B11766CFA2D3}"/>
              </a:ext>
            </a:extLst>
          </p:cNvPr>
          <p:cNvSpPr>
            <a:spLocks noGrp="1"/>
          </p:cNvSpPr>
          <p:nvPr>
            <p:ph type="ctrTitle"/>
          </p:nvPr>
        </p:nvSpPr>
        <p:spPr>
          <a:xfrm>
            <a:off x="841248" y="2181123"/>
            <a:ext cx="9456049" cy="3594112"/>
          </a:xfrm>
        </p:spPr>
        <p:txBody>
          <a:bodyPr anchor="b">
            <a:normAutofit/>
          </a:bodyPr>
          <a:lstStyle/>
          <a:p>
            <a:r>
              <a:rPr lang="de-CH" dirty="0">
                <a:solidFill>
                  <a:srgbClr val="FFFFFF"/>
                </a:solidFill>
                <a:latin typeface="+mn-lt"/>
              </a:rPr>
              <a:t>VOM KAKAO ZUR SCHOKOLADE</a:t>
            </a:r>
          </a:p>
        </p:txBody>
      </p:sp>
      <p:sp>
        <p:nvSpPr>
          <p:cNvPr id="3" name="Untertitel 2">
            <a:extLst>
              <a:ext uri="{FF2B5EF4-FFF2-40B4-BE49-F238E27FC236}">
                <a16:creationId xmlns:a16="http://schemas.microsoft.com/office/drawing/2014/main" id="{1A34436C-7E5D-773F-50CA-2B76E9C28C2C}"/>
              </a:ext>
            </a:extLst>
          </p:cNvPr>
          <p:cNvSpPr>
            <a:spLocks noGrp="1"/>
          </p:cNvSpPr>
          <p:nvPr>
            <p:ph type="subTitle" idx="1"/>
          </p:nvPr>
        </p:nvSpPr>
        <p:spPr>
          <a:xfrm>
            <a:off x="841248" y="663960"/>
            <a:ext cx="9456049" cy="1027113"/>
          </a:xfrm>
        </p:spPr>
        <p:txBody>
          <a:bodyPr anchor="t">
            <a:normAutofit/>
          </a:bodyPr>
          <a:lstStyle/>
          <a:p>
            <a:r>
              <a:rPr lang="de-CH" sz="4000" dirty="0">
                <a:solidFill>
                  <a:srgbClr val="FFFFFF"/>
                </a:solidFill>
              </a:rPr>
              <a:t>INTERAKTIVE REISE …</a:t>
            </a:r>
          </a:p>
        </p:txBody>
      </p:sp>
      <p:cxnSp>
        <p:nvCxnSpPr>
          <p:cNvPr id="59"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0"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8" name="Textfeld 7">
            <a:hlinkClick r:id="" action="ppaction://hlinkshowjump?jump=nextslide"/>
            <a:extLst>
              <a:ext uri="{FF2B5EF4-FFF2-40B4-BE49-F238E27FC236}">
                <a16:creationId xmlns:a16="http://schemas.microsoft.com/office/drawing/2014/main" id="{AFBEF446-E460-8E4B-2334-D743F9C13F92}"/>
              </a:ext>
            </a:extLst>
          </p:cNvPr>
          <p:cNvSpPr txBox="1"/>
          <p:nvPr/>
        </p:nvSpPr>
        <p:spPr>
          <a:xfrm>
            <a:off x="10748698" y="6050602"/>
            <a:ext cx="1080867" cy="477054"/>
          </a:xfrm>
          <a:prstGeom prst="rect">
            <a:avLst/>
          </a:prstGeom>
          <a:noFill/>
        </p:spPr>
        <p:txBody>
          <a:bodyPr wrap="square" rtlCol="0">
            <a:spAutoFit/>
          </a:bodyPr>
          <a:lstStyle/>
          <a:p>
            <a:r>
              <a:rPr lang="de-CH" sz="2500" dirty="0"/>
              <a:t>START</a:t>
            </a:r>
          </a:p>
        </p:txBody>
      </p:sp>
      <p:pic>
        <p:nvPicPr>
          <p:cNvPr id="9" name="time-for-chocolate-138207">
            <a:hlinkClick r:id="" action="ppaction://media"/>
            <a:extLst>
              <a:ext uri="{FF2B5EF4-FFF2-40B4-BE49-F238E27FC236}">
                <a16:creationId xmlns:a16="http://schemas.microsoft.com/office/drawing/2014/main" id="{81F38A24-BD9A-D97E-E247-AC04DA613A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0651564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032" fill="hold"/>
                                        <p:tgtEl>
                                          <p:spTgt spid="9"/>
                                        </p:tgtEl>
                                      </p:cBhvr>
                                    </p:cmd>
                                  </p:childTnLst>
                                </p:cTn>
                              </p:par>
                              <p:par>
                                <p:cTn id="7" presetID="2" presetClass="entr" presetSubtype="4" fill="hold" nodeType="withEffect">
                                  <p:stCondLst>
                                    <p:cond delay="1500"/>
                                  </p:stCondLst>
                                  <p:childTnLst>
                                    <p:set>
                                      <p:cBhvr>
                                        <p:cTn id="8" dur="1" fill="hold">
                                          <p:stCondLst>
                                            <p:cond delay="0"/>
                                          </p:stCondLst>
                                        </p:cTn>
                                        <p:tgtEl>
                                          <p:spTgt spid="3">
                                            <p:txEl>
                                              <p:pRg st="0" end="0"/>
                                            </p:txEl>
                                          </p:spTgt>
                                        </p:tgtEl>
                                        <p:attrNameLst>
                                          <p:attrName>style.visibility</p:attrName>
                                        </p:attrNameLst>
                                      </p:cBhvr>
                                      <p:to>
                                        <p:strVal val="visible"/>
                                      </p:to>
                                    </p:set>
                                    <p:anim calcmode="lin" valueType="num">
                                      <p:cBhvr additive="base">
                                        <p:cTn id="9" dur="125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0" dur="1250" fill="hold"/>
                                        <p:tgtEl>
                                          <p:spTgt spid="3">
                                            <p:txEl>
                                              <p:pRg st="0" end="0"/>
                                            </p:txEl>
                                          </p:spTgt>
                                        </p:tgtEl>
                                        <p:attrNameLst>
                                          <p:attrName>ppt_y</p:attrName>
                                        </p:attrNameLst>
                                      </p:cBhvr>
                                      <p:tavLst>
                                        <p:tav tm="0">
                                          <p:val>
                                            <p:strVal val="1+#ppt_h/2"/>
                                          </p:val>
                                        </p:tav>
                                        <p:tav tm="100000">
                                          <p:val>
                                            <p:strVal val="#ppt_y"/>
                                          </p:val>
                                        </p:tav>
                                      </p:tavLst>
                                    </p:anim>
                                  </p:childTnLst>
                                </p:cTn>
                              </p:par>
                              <p:par>
                                <p:cTn id="11" presetID="50" presetClass="entr" presetSubtype="0" decel="100000" fill="hold" grpId="0" nodeType="withEffect">
                                  <p:stCondLst>
                                    <p:cond delay="4000"/>
                                  </p:stCondLst>
                                  <p:childTnLst>
                                    <p:set>
                                      <p:cBhvr>
                                        <p:cTn id="12" dur="1" fill="hold">
                                          <p:stCondLst>
                                            <p:cond delay="0"/>
                                          </p:stCondLst>
                                        </p:cTn>
                                        <p:tgtEl>
                                          <p:spTgt spid="2"/>
                                        </p:tgtEl>
                                        <p:attrNameLst>
                                          <p:attrName>style.visibility</p:attrName>
                                        </p:attrNameLst>
                                      </p:cBhvr>
                                      <p:to>
                                        <p:strVal val="visible"/>
                                      </p:to>
                                    </p:set>
                                    <p:anim calcmode="lin" valueType="num">
                                      <p:cBhvr>
                                        <p:cTn id="13" dur="2250" fill="hold"/>
                                        <p:tgtEl>
                                          <p:spTgt spid="2"/>
                                        </p:tgtEl>
                                        <p:attrNameLst>
                                          <p:attrName>ppt_w</p:attrName>
                                        </p:attrNameLst>
                                      </p:cBhvr>
                                      <p:tavLst>
                                        <p:tav tm="0">
                                          <p:val>
                                            <p:strVal val="#ppt_w+.3"/>
                                          </p:val>
                                        </p:tav>
                                        <p:tav tm="100000">
                                          <p:val>
                                            <p:strVal val="#ppt_w"/>
                                          </p:val>
                                        </p:tav>
                                      </p:tavLst>
                                    </p:anim>
                                    <p:anim calcmode="lin" valueType="num">
                                      <p:cBhvr>
                                        <p:cTn id="14" dur="2250" fill="hold"/>
                                        <p:tgtEl>
                                          <p:spTgt spid="2"/>
                                        </p:tgtEl>
                                        <p:attrNameLst>
                                          <p:attrName>ppt_h</p:attrName>
                                        </p:attrNameLst>
                                      </p:cBhvr>
                                      <p:tavLst>
                                        <p:tav tm="0">
                                          <p:val>
                                            <p:strVal val="#ppt_h"/>
                                          </p:val>
                                        </p:tav>
                                        <p:tav tm="100000">
                                          <p:val>
                                            <p:strVal val="#ppt_h"/>
                                          </p:val>
                                        </p:tav>
                                      </p:tavLst>
                                    </p:anim>
                                    <p:animEffect transition="in" filter="fade">
                                      <p:cBhvr>
                                        <p:cTn id="15" dur="2250"/>
                                        <p:tgtEl>
                                          <p:spTgt spid="2"/>
                                        </p:tgtEl>
                                      </p:cBhvr>
                                    </p:animEffect>
                                  </p:childTnLst>
                                </p:cTn>
                              </p:par>
                              <p:par>
                                <p:cTn id="16" presetID="16" presetClass="entr" presetSubtype="21" fill="hold" grpId="0" nodeType="withEffect">
                                  <p:stCondLst>
                                    <p:cond delay="600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repeatCount="indefinite" fill="hold" display="0">
                  <p:stCondLst>
                    <p:cond delay="indefinite"/>
                  </p:stCondLst>
                  <p:endCondLst>
                    <p:cond evt="onStopAudio" delay="0">
                      <p:tgtEl>
                        <p:sldTgt/>
                      </p:tgtEl>
                    </p:cond>
                  </p:endCondLst>
                </p:cTn>
                <p:tgtEl>
                  <p:spTgt spid="9"/>
                </p:tgtEl>
              </p:cMediaNode>
            </p:audio>
          </p:childTnLst>
        </p:cTn>
      </p:par>
    </p:tnLst>
    <p:bldLst>
      <p:bldP spid="2"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194AEDE-F25F-43E6-A2C4-7FFF41074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4C793C08-EF4C-422B-A728-6C717C47DF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825BC6-56A8-46DE-8037-A9A577624B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Background Fill">
            <a:extLst>
              <a:ext uri="{FF2B5EF4-FFF2-40B4-BE49-F238E27FC236}">
                <a16:creationId xmlns:a16="http://schemas.microsoft.com/office/drawing/2014/main" id="{68CA250C-CF5A-4736-9249-D6111F7C55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nhaltsplatzhalter 3" descr="Ein Bild, das Essen, Fastfood, Nüsse &amp; Samen, Bohnen enthält.">
            <a:extLst>
              <a:ext uri="{FF2B5EF4-FFF2-40B4-BE49-F238E27FC236}">
                <a16:creationId xmlns:a16="http://schemas.microsoft.com/office/drawing/2014/main" id="{F061097B-2D79-4F14-8076-FBEB793BE517}"/>
              </a:ext>
            </a:extLst>
          </p:cNvPr>
          <p:cNvPicPr>
            <a:picLocks noGrp="1" noChangeAspect="1"/>
          </p:cNvPicPr>
          <p:nvPr>
            <p:ph idx="1"/>
          </p:nvPr>
        </p:nvPicPr>
        <p:blipFill rotWithShape="1">
          <a:blip r:embed="rId4">
            <a:alphaModFix amt="50000"/>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8946" r="-1" b="6762"/>
          <a:stretch/>
        </p:blipFill>
        <p:spPr>
          <a:xfrm>
            <a:off x="20" y="10"/>
            <a:ext cx="12188932" cy="6857990"/>
          </a:xfrm>
          <a:prstGeom prst="rect">
            <a:avLst/>
          </a:prstGeom>
        </p:spPr>
      </p:pic>
      <p:sp>
        <p:nvSpPr>
          <p:cNvPr id="17" name="Main Frame">
            <a:extLst>
              <a:ext uri="{FF2B5EF4-FFF2-40B4-BE49-F238E27FC236}">
                <a16:creationId xmlns:a16="http://schemas.microsoft.com/office/drawing/2014/main" id="{F82D9B81-57D7-4F0C-AB92-6E390E4E1D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Main Horizontal Connector">
            <a:extLst>
              <a:ext uri="{FF2B5EF4-FFF2-40B4-BE49-F238E27FC236}">
                <a16:creationId xmlns:a16="http://schemas.microsoft.com/office/drawing/2014/main" id="{AE3D1161-F2DF-43A9-8376-3DB1403155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1" name="Main Vertical Connector">
            <a:extLst>
              <a:ext uri="{FF2B5EF4-FFF2-40B4-BE49-F238E27FC236}">
                <a16:creationId xmlns:a16="http://schemas.microsoft.com/office/drawing/2014/main" id="{FF393DD8-555D-4D86-9600-299145E032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B48C517D-391B-6CD8-1E27-6CA98B69608D}"/>
              </a:ext>
            </a:extLst>
          </p:cNvPr>
          <p:cNvSpPr txBox="1"/>
          <p:nvPr/>
        </p:nvSpPr>
        <p:spPr>
          <a:xfrm>
            <a:off x="367744" y="791843"/>
            <a:ext cx="7274560" cy="507831"/>
          </a:xfrm>
          <a:prstGeom prst="rect">
            <a:avLst/>
          </a:prstGeom>
          <a:noFill/>
        </p:spPr>
        <p:txBody>
          <a:bodyPr wrap="square">
            <a:spAutoFit/>
          </a:bodyPr>
          <a:lstStyle/>
          <a:p>
            <a:pPr>
              <a:lnSpc>
                <a:spcPct val="90000"/>
              </a:lnSpc>
              <a:spcBef>
                <a:spcPct val="0"/>
              </a:spcBef>
            </a:pPr>
            <a:r>
              <a:rPr lang="de-CH" sz="3000" dirty="0">
                <a:solidFill>
                  <a:srgbClr val="FFFFFF"/>
                </a:solidFill>
                <a:ea typeface="+mj-ea"/>
                <a:cs typeface="+mj-cs"/>
              </a:rPr>
              <a:t>VON DER KAKAOBOHNE ZUR SCHOKOLADE</a:t>
            </a:r>
          </a:p>
        </p:txBody>
      </p:sp>
      <p:sp>
        <p:nvSpPr>
          <p:cNvPr id="7" name="Textfeld 6">
            <a:hlinkClick r:id="rId6" action="ppaction://hlinksldjump"/>
            <a:extLst>
              <a:ext uri="{FF2B5EF4-FFF2-40B4-BE49-F238E27FC236}">
                <a16:creationId xmlns:a16="http://schemas.microsoft.com/office/drawing/2014/main" id="{B88DC26A-1DD1-BD48-240B-DEBEBF64A222}"/>
              </a:ext>
            </a:extLst>
          </p:cNvPr>
          <p:cNvSpPr txBox="1"/>
          <p:nvPr/>
        </p:nvSpPr>
        <p:spPr>
          <a:xfrm>
            <a:off x="0" y="5660715"/>
            <a:ext cx="12192000" cy="861774"/>
          </a:xfrm>
          <a:prstGeom prst="rect">
            <a:avLst/>
          </a:prstGeom>
          <a:noFill/>
          <a:ln>
            <a:noFill/>
          </a:ln>
        </p:spPr>
        <p:txBody>
          <a:bodyPr wrap="square" rtlCol="0">
            <a:spAutoFit/>
          </a:bodyPr>
          <a:lstStyle/>
          <a:p>
            <a:pPr algn="ctr"/>
            <a:r>
              <a:rPr lang="de-CH" sz="2500" b="1" dirty="0"/>
              <a:t>Du möchtest wissen, wie das funktioniert?</a:t>
            </a:r>
          </a:p>
          <a:p>
            <a:pPr algn="ctr"/>
            <a:r>
              <a:rPr lang="de-CH" sz="2500" b="1" dirty="0"/>
              <a:t>Los geht’s! Einfach klicken, was dich interessiert.</a:t>
            </a:r>
          </a:p>
        </p:txBody>
      </p:sp>
      <p:pic>
        <p:nvPicPr>
          <p:cNvPr id="8" name="300981">
            <a:hlinkClick r:id="" action="ppaction://media"/>
            <a:extLst>
              <a:ext uri="{FF2B5EF4-FFF2-40B4-BE49-F238E27FC236}">
                <a16:creationId xmlns:a16="http://schemas.microsoft.com/office/drawing/2014/main" id="{8A38CCD8-7DD5-9343-C48D-295413388D6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254781" y="1340710"/>
            <a:ext cx="7679390" cy="4320000"/>
          </a:xfrm>
          <a:prstGeom prst="rect">
            <a:avLst/>
          </a:prstGeom>
        </p:spPr>
      </p:pic>
    </p:spTree>
    <p:extLst>
      <p:ext uri="{BB962C8B-B14F-4D97-AF65-F5344CB8AC3E}">
        <p14:creationId xmlns:p14="http://schemas.microsoft.com/office/powerpoint/2010/main" val="1452166610"/>
      </p:ext>
    </p:extLst>
  </p:cSld>
  <p:clrMapOvr>
    <a:masterClrMapping/>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70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useBgFill="1">
        <p:nvSpPr>
          <p:cNvPr id="10"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Black">
            <a:extLst>
              <a:ext uri="{FF2B5EF4-FFF2-40B4-BE49-F238E27FC236}">
                <a16:creationId xmlns:a16="http://schemas.microsoft.com/office/drawing/2014/main" id="{06F5F482-D021-433B-851C-B07B40E9B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Person, Nüsse &amp; Samen, Kaffee, Halten enthält.&#10;&#10;Automatisch generierte Beschreibung">
            <a:extLst>
              <a:ext uri="{FF2B5EF4-FFF2-40B4-BE49-F238E27FC236}">
                <a16:creationId xmlns:a16="http://schemas.microsoft.com/office/drawing/2014/main" id="{291C541D-2555-F30F-B58C-055F08E79EB8}"/>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r="5357"/>
          <a:stretch/>
        </p:blipFill>
        <p:spPr>
          <a:xfrm>
            <a:off x="96139" y="0"/>
            <a:ext cx="12188932" cy="6857990"/>
          </a:xfrm>
          <a:prstGeom prst="rect">
            <a:avLst/>
          </a:prstGeom>
        </p:spPr>
      </p:pic>
      <p:sp>
        <p:nvSpPr>
          <p:cNvPr id="14"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08A1878-DD24-F685-3A40-39D798255162}"/>
              </a:ext>
            </a:extLst>
          </p:cNvPr>
          <p:cNvSpPr>
            <a:spLocks noGrp="1"/>
          </p:cNvSpPr>
          <p:nvPr>
            <p:ph type="title"/>
          </p:nvPr>
        </p:nvSpPr>
        <p:spPr>
          <a:xfrm>
            <a:off x="841248" y="821519"/>
            <a:ext cx="5254740" cy="4750860"/>
          </a:xfrm>
        </p:spPr>
        <p:txBody>
          <a:bodyPr anchor="t">
            <a:normAutofit/>
          </a:bodyPr>
          <a:lstStyle/>
          <a:p>
            <a:r>
              <a:rPr lang="de-CH" sz="7000" dirty="0">
                <a:solidFill>
                  <a:srgbClr val="FFFFFF"/>
                </a:solidFill>
                <a:latin typeface="+mn-lt"/>
              </a:rPr>
              <a:t>INHALT</a:t>
            </a:r>
          </a:p>
        </p:txBody>
      </p:sp>
      <p:cxnSp>
        <p:nvCxnSpPr>
          <p:cNvPr id="16" name="Straight Connector 15">
            <a:extLst>
              <a:ext uri="{FF2B5EF4-FFF2-40B4-BE49-F238E27FC236}">
                <a16:creationId xmlns:a16="http://schemas.microsoft.com/office/drawing/2014/main" id="{6456490F-35AF-4D43-B301-FBCB19F2B3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8900" y="334928"/>
            <a:ext cx="0" cy="5701553"/>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8"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0"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slz="http://schemas.microsoft.com/office/powerpoint/2016/slidezoom">
        <mc:Choice Requires="pslz">
          <p:graphicFrame>
            <p:nvGraphicFramePr>
              <p:cNvPr id="6" name="Folienzoom 5">
                <a:extLst>
                  <a:ext uri="{FF2B5EF4-FFF2-40B4-BE49-F238E27FC236}">
                    <a16:creationId xmlns:a16="http://schemas.microsoft.com/office/drawing/2014/main" id="{65776F5F-FFEE-1F46-7705-4705D68075EB}"/>
                  </a:ext>
                </a:extLst>
              </p:cNvPr>
              <p:cNvGraphicFramePr>
                <a:graphicFrameLocks noChangeAspect="1"/>
              </p:cNvGraphicFramePr>
              <p:nvPr>
                <p:extLst>
                  <p:ext uri="{D42A27DB-BD31-4B8C-83A1-F6EECF244321}">
                    <p14:modId xmlns:p14="http://schemas.microsoft.com/office/powerpoint/2010/main" val="2416924913"/>
                  </p:ext>
                </p:extLst>
              </p:nvPr>
            </p:nvGraphicFramePr>
            <p:xfrm>
              <a:off x="367744" y="1880382"/>
              <a:ext cx="3520000" cy="1980000"/>
            </p:xfrm>
            <a:graphic>
              <a:graphicData uri="http://schemas.microsoft.com/office/powerpoint/2016/slidezoom">
                <pslz:sldZm>
                  <pslz:sldZmObj sldId="258" cId="2824609366">
                    <pslz:zmPr id="{84FEDA0F-F4E8-4EF1-B99C-E07B8B4C16CB}" returnToParent="0" transitionDur="1000">
                      <p166:blipFill xmlns:p166="http://schemas.microsoft.com/office/powerpoint/2016/6/main">
                        <a:blip r:embed="rId3"/>
                        <a:stretch>
                          <a:fillRect/>
                        </a:stretch>
                      </p166:blipFill>
                      <p166:spPr xmlns:p166="http://schemas.microsoft.com/office/powerpoint/2016/6/main">
                        <a:xfrm>
                          <a:off x="0" y="0"/>
                          <a:ext cx="3520000" cy="1980000"/>
                        </a:xfrm>
                        <a:prstGeom prst="rect">
                          <a:avLst/>
                        </a:prstGeom>
                        <a:ln w="3175">
                          <a:solidFill>
                            <a:prstClr val="ltGray"/>
                          </a:solidFill>
                        </a:ln>
                      </p166:spPr>
                    </pslz:zmPr>
                  </pslz:sldZmObj>
                </pslz:sldZm>
              </a:graphicData>
            </a:graphic>
          </p:graphicFrame>
        </mc:Choice>
        <mc:Fallback xmlns="">
          <p:pic>
            <p:nvPicPr>
              <p:cNvPr id="6" name="Folienzoom 5">
                <a:hlinkClick r:id="rId4" action="ppaction://hlinksldjump"/>
                <a:extLst>
                  <a:ext uri="{FF2B5EF4-FFF2-40B4-BE49-F238E27FC236}">
                    <a16:creationId xmlns:a16="http://schemas.microsoft.com/office/drawing/2014/main" id="{65776F5F-FFEE-1F46-7705-4705D68075EB}"/>
                  </a:ext>
                </a:extLst>
              </p:cNvPr>
              <p:cNvPicPr>
                <a:picLocks noGrp="1" noRot="1" noChangeAspect="1" noMove="1" noResize="1" noEditPoints="1" noAdjustHandles="1" noChangeArrowheads="1" noChangeShapeType="1"/>
              </p:cNvPicPr>
              <p:nvPr/>
            </p:nvPicPr>
            <p:blipFill>
              <a:blip r:embed="rId5"/>
              <a:stretch>
                <a:fillRect/>
              </a:stretch>
            </p:blipFill>
            <p:spPr>
              <a:xfrm>
                <a:off x="367744" y="1880382"/>
                <a:ext cx="3520000" cy="19800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8" name="Folienzoom 7">
                <a:extLst>
                  <a:ext uri="{FF2B5EF4-FFF2-40B4-BE49-F238E27FC236}">
                    <a16:creationId xmlns:a16="http://schemas.microsoft.com/office/drawing/2014/main" id="{24DAB4B1-1FAC-A9ED-5D51-0B52EDDF5C0D}"/>
                  </a:ext>
                </a:extLst>
              </p:cNvPr>
              <p:cNvGraphicFramePr>
                <a:graphicFrameLocks noChangeAspect="1"/>
              </p:cNvGraphicFramePr>
              <p:nvPr>
                <p:extLst>
                  <p:ext uri="{D42A27DB-BD31-4B8C-83A1-F6EECF244321}">
                    <p14:modId xmlns:p14="http://schemas.microsoft.com/office/powerpoint/2010/main" val="2207439892"/>
                  </p:ext>
                </p:extLst>
              </p:nvPr>
            </p:nvGraphicFramePr>
            <p:xfrm>
              <a:off x="382295" y="4067437"/>
              <a:ext cx="3520000" cy="1980000"/>
            </p:xfrm>
            <a:graphic>
              <a:graphicData uri="http://schemas.microsoft.com/office/powerpoint/2016/slidezoom">
                <pslz:sldZm>
                  <pslz:sldZmObj sldId="259" cId="219748628">
                    <pslz:zmPr id="{789168E7-DE03-4BF8-A1D9-6213C21FC049}" returnToParent="0" transitionDur="1000">
                      <p166:blipFill xmlns:p166="http://schemas.microsoft.com/office/powerpoint/2016/6/main">
                        <a:blip r:embed="rId6"/>
                        <a:stretch>
                          <a:fillRect/>
                        </a:stretch>
                      </p166:blipFill>
                      <p166:spPr xmlns:p166="http://schemas.microsoft.com/office/powerpoint/2016/6/main">
                        <a:xfrm>
                          <a:off x="0" y="0"/>
                          <a:ext cx="3520000" cy="1980000"/>
                        </a:xfrm>
                        <a:prstGeom prst="rect">
                          <a:avLst/>
                        </a:prstGeom>
                        <a:ln w="3175">
                          <a:solidFill>
                            <a:prstClr val="ltGray"/>
                          </a:solidFill>
                        </a:ln>
                      </p166:spPr>
                    </pslz:zmPr>
                  </pslz:sldZmObj>
                </pslz:sldZm>
              </a:graphicData>
            </a:graphic>
          </p:graphicFrame>
        </mc:Choice>
        <mc:Fallback xmlns="">
          <p:pic>
            <p:nvPicPr>
              <p:cNvPr id="8" name="Folienzoom 7">
                <a:hlinkClick r:id="rId7" action="ppaction://hlinksldjump"/>
                <a:extLst>
                  <a:ext uri="{FF2B5EF4-FFF2-40B4-BE49-F238E27FC236}">
                    <a16:creationId xmlns:a16="http://schemas.microsoft.com/office/drawing/2014/main" id="{24DAB4B1-1FAC-A9ED-5D51-0B52EDDF5C0D}"/>
                  </a:ext>
                </a:extLst>
              </p:cNvPr>
              <p:cNvPicPr>
                <a:picLocks noGrp="1" noRot="1" noChangeAspect="1" noMove="1" noResize="1" noEditPoints="1" noAdjustHandles="1" noChangeArrowheads="1" noChangeShapeType="1"/>
              </p:cNvPicPr>
              <p:nvPr/>
            </p:nvPicPr>
            <p:blipFill>
              <a:blip r:embed="rId8"/>
              <a:stretch>
                <a:fillRect/>
              </a:stretch>
            </p:blipFill>
            <p:spPr>
              <a:xfrm>
                <a:off x="382295" y="4067437"/>
                <a:ext cx="3520000" cy="19800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 name="Folienzoom 10">
                <a:extLst>
                  <a:ext uri="{FF2B5EF4-FFF2-40B4-BE49-F238E27FC236}">
                    <a16:creationId xmlns:a16="http://schemas.microsoft.com/office/drawing/2014/main" id="{BE10B276-6F80-5A1F-B41F-1DF3B90CCA57}"/>
                  </a:ext>
                </a:extLst>
              </p:cNvPr>
              <p:cNvGraphicFramePr>
                <a:graphicFrameLocks noChangeAspect="1"/>
              </p:cNvGraphicFramePr>
              <p:nvPr>
                <p:extLst>
                  <p:ext uri="{D42A27DB-BD31-4B8C-83A1-F6EECF244321}">
                    <p14:modId xmlns:p14="http://schemas.microsoft.com/office/powerpoint/2010/main" val="4161670309"/>
                  </p:ext>
                </p:extLst>
              </p:nvPr>
            </p:nvGraphicFramePr>
            <p:xfrm>
              <a:off x="4430605" y="1880382"/>
              <a:ext cx="3520000" cy="1980000"/>
            </p:xfrm>
            <a:graphic>
              <a:graphicData uri="http://schemas.microsoft.com/office/powerpoint/2016/slidezoom">
                <pslz:sldZm>
                  <pslz:sldZmObj sldId="260" cId="577703375">
                    <pslz:zmPr id="{A9AC1500-68D1-4ACD-8D87-273B1A3AE644}" returnToParent="0" transitionDur="1000">
                      <p166:blipFill xmlns:p166="http://schemas.microsoft.com/office/powerpoint/2016/6/main">
                        <a:blip r:embed="rId9"/>
                        <a:stretch>
                          <a:fillRect/>
                        </a:stretch>
                      </p166:blipFill>
                      <p166:spPr xmlns:p166="http://schemas.microsoft.com/office/powerpoint/2016/6/main">
                        <a:xfrm>
                          <a:off x="0" y="0"/>
                          <a:ext cx="3520000" cy="1980000"/>
                        </a:xfrm>
                        <a:prstGeom prst="rect">
                          <a:avLst/>
                        </a:prstGeom>
                        <a:ln w="3175">
                          <a:solidFill>
                            <a:prstClr val="ltGray"/>
                          </a:solidFill>
                        </a:ln>
                      </p166:spPr>
                    </pslz:zmPr>
                  </pslz:sldZmObj>
                </pslz:sldZm>
              </a:graphicData>
            </a:graphic>
          </p:graphicFrame>
        </mc:Choice>
        <mc:Fallback xmlns="">
          <p:pic>
            <p:nvPicPr>
              <p:cNvPr id="11" name="Folienzoom 10">
                <a:hlinkClick r:id="rId10" action="ppaction://hlinksldjump"/>
                <a:extLst>
                  <a:ext uri="{FF2B5EF4-FFF2-40B4-BE49-F238E27FC236}">
                    <a16:creationId xmlns:a16="http://schemas.microsoft.com/office/drawing/2014/main" id="{BE10B276-6F80-5A1F-B41F-1DF3B90CCA57}"/>
                  </a:ext>
                </a:extLst>
              </p:cNvPr>
              <p:cNvPicPr>
                <a:picLocks noGrp="1" noRot="1" noChangeAspect="1" noMove="1" noResize="1" noEditPoints="1" noAdjustHandles="1" noChangeArrowheads="1" noChangeShapeType="1"/>
              </p:cNvPicPr>
              <p:nvPr/>
            </p:nvPicPr>
            <p:blipFill>
              <a:blip r:embed="rId11"/>
              <a:stretch>
                <a:fillRect/>
              </a:stretch>
            </p:blipFill>
            <p:spPr>
              <a:xfrm>
                <a:off x="4430605" y="1880382"/>
                <a:ext cx="3520000" cy="19800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5" name="Folienzoom 14">
                <a:extLst>
                  <a:ext uri="{FF2B5EF4-FFF2-40B4-BE49-F238E27FC236}">
                    <a16:creationId xmlns:a16="http://schemas.microsoft.com/office/drawing/2014/main" id="{AFC132FD-06D1-7C8E-A99F-91CCE40FB295}"/>
                  </a:ext>
                </a:extLst>
              </p:cNvPr>
              <p:cNvGraphicFramePr>
                <a:graphicFrameLocks noChangeAspect="1"/>
              </p:cNvGraphicFramePr>
              <p:nvPr>
                <p:extLst>
                  <p:ext uri="{D42A27DB-BD31-4B8C-83A1-F6EECF244321}">
                    <p14:modId xmlns:p14="http://schemas.microsoft.com/office/powerpoint/2010/main" val="1602216845"/>
                  </p:ext>
                </p:extLst>
              </p:nvPr>
            </p:nvGraphicFramePr>
            <p:xfrm>
              <a:off x="4430605" y="4061959"/>
              <a:ext cx="3520000" cy="1980000"/>
            </p:xfrm>
            <a:graphic>
              <a:graphicData uri="http://schemas.microsoft.com/office/powerpoint/2016/slidezoom">
                <pslz:sldZm>
                  <pslz:sldZmObj sldId="261" cId="3725843256">
                    <pslz:zmPr id="{AD2885C4-1EC9-4164-BC58-E50F01AEC992}" returnToParent="0" transitionDur="1000">
                      <p166:blipFill xmlns:p166="http://schemas.microsoft.com/office/powerpoint/2016/6/main">
                        <a:blip r:embed="rId12"/>
                        <a:stretch>
                          <a:fillRect/>
                        </a:stretch>
                      </p166:blipFill>
                      <p166:spPr xmlns:p166="http://schemas.microsoft.com/office/powerpoint/2016/6/main">
                        <a:xfrm>
                          <a:off x="0" y="0"/>
                          <a:ext cx="3520000" cy="1980000"/>
                        </a:xfrm>
                        <a:prstGeom prst="rect">
                          <a:avLst/>
                        </a:prstGeom>
                        <a:ln w="3175">
                          <a:solidFill>
                            <a:prstClr val="ltGray"/>
                          </a:solidFill>
                        </a:ln>
                      </p166:spPr>
                    </pslz:zmPr>
                  </pslz:sldZmObj>
                </pslz:sldZm>
              </a:graphicData>
            </a:graphic>
          </p:graphicFrame>
        </mc:Choice>
        <mc:Fallback xmlns="">
          <p:pic>
            <p:nvPicPr>
              <p:cNvPr id="15" name="Folienzoom 14">
                <a:hlinkClick r:id="rId13" action="ppaction://hlinksldjump"/>
                <a:extLst>
                  <a:ext uri="{FF2B5EF4-FFF2-40B4-BE49-F238E27FC236}">
                    <a16:creationId xmlns:a16="http://schemas.microsoft.com/office/drawing/2014/main" id="{AFC132FD-06D1-7C8E-A99F-91CCE40FB295}"/>
                  </a:ext>
                </a:extLst>
              </p:cNvPr>
              <p:cNvPicPr>
                <a:picLocks noGrp="1" noRot="1" noChangeAspect="1" noMove="1" noResize="1" noEditPoints="1" noAdjustHandles="1" noChangeArrowheads="1" noChangeShapeType="1"/>
              </p:cNvPicPr>
              <p:nvPr/>
            </p:nvPicPr>
            <p:blipFill>
              <a:blip r:embed="rId14"/>
              <a:stretch>
                <a:fillRect/>
              </a:stretch>
            </p:blipFill>
            <p:spPr>
              <a:xfrm>
                <a:off x="4430605" y="4061959"/>
                <a:ext cx="3520000" cy="19800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9" name="Folienzoom 18">
                <a:extLst>
                  <a:ext uri="{FF2B5EF4-FFF2-40B4-BE49-F238E27FC236}">
                    <a16:creationId xmlns:a16="http://schemas.microsoft.com/office/drawing/2014/main" id="{CD323A39-2008-ACA8-9FA3-2EC3FB989BAE}"/>
                  </a:ext>
                </a:extLst>
              </p:cNvPr>
              <p:cNvGraphicFramePr>
                <a:graphicFrameLocks noChangeAspect="1"/>
              </p:cNvGraphicFramePr>
              <p:nvPr>
                <p:extLst>
                  <p:ext uri="{D42A27DB-BD31-4B8C-83A1-F6EECF244321}">
                    <p14:modId xmlns:p14="http://schemas.microsoft.com/office/powerpoint/2010/main" val="3949770862"/>
                  </p:ext>
                </p:extLst>
              </p:nvPr>
            </p:nvGraphicFramePr>
            <p:xfrm>
              <a:off x="8289706" y="1880382"/>
              <a:ext cx="3520000" cy="1980000"/>
            </p:xfrm>
            <a:graphic>
              <a:graphicData uri="http://schemas.microsoft.com/office/powerpoint/2016/slidezoom">
                <pslz:sldZm>
                  <pslz:sldZmObj sldId="262" cId="3241975574">
                    <pslz:zmPr id="{735201DD-49E5-4C1A-8124-666501786169}" returnToParent="0" transitionDur="1000">
                      <p166:blipFill xmlns:p166="http://schemas.microsoft.com/office/powerpoint/2016/6/main">
                        <a:blip r:embed="rId15"/>
                        <a:stretch>
                          <a:fillRect/>
                        </a:stretch>
                      </p166:blipFill>
                      <p166:spPr xmlns:p166="http://schemas.microsoft.com/office/powerpoint/2016/6/main">
                        <a:xfrm>
                          <a:off x="0" y="0"/>
                          <a:ext cx="3520000" cy="1980000"/>
                        </a:xfrm>
                        <a:prstGeom prst="rect">
                          <a:avLst/>
                        </a:prstGeom>
                        <a:ln w="3175">
                          <a:solidFill>
                            <a:prstClr val="ltGray"/>
                          </a:solidFill>
                        </a:ln>
                      </p166:spPr>
                    </pslz:zmPr>
                  </pslz:sldZmObj>
                </pslz:sldZm>
              </a:graphicData>
            </a:graphic>
          </p:graphicFrame>
        </mc:Choice>
        <mc:Fallback xmlns="">
          <p:pic>
            <p:nvPicPr>
              <p:cNvPr id="19" name="Folienzoom 18">
                <a:hlinkClick r:id="rId16" action="ppaction://hlinksldjump"/>
                <a:extLst>
                  <a:ext uri="{FF2B5EF4-FFF2-40B4-BE49-F238E27FC236}">
                    <a16:creationId xmlns:a16="http://schemas.microsoft.com/office/drawing/2014/main" id="{CD323A39-2008-ACA8-9FA3-2EC3FB989BAE}"/>
                  </a:ext>
                </a:extLst>
              </p:cNvPr>
              <p:cNvPicPr>
                <a:picLocks noGrp="1" noRot="1" noChangeAspect="1" noMove="1" noResize="1" noEditPoints="1" noAdjustHandles="1" noChangeArrowheads="1" noChangeShapeType="1"/>
              </p:cNvPicPr>
              <p:nvPr/>
            </p:nvPicPr>
            <p:blipFill>
              <a:blip r:embed="rId17"/>
              <a:stretch>
                <a:fillRect/>
              </a:stretch>
            </p:blipFill>
            <p:spPr>
              <a:xfrm>
                <a:off x="8289706" y="1880382"/>
                <a:ext cx="3520000" cy="19800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2" name="Folienzoom 21">
                <a:extLst>
                  <a:ext uri="{FF2B5EF4-FFF2-40B4-BE49-F238E27FC236}">
                    <a16:creationId xmlns:a16="http://schemas.microsoft.com/office/drawing/2014/main" id="{BCDF69BD-08BA-B3F8-62C7-EBC6C11CC670}"/>
                  </a:ext>
                </a:extLst>
              </p:cNvPr>
              <p:cNvGraphicFramePr>
                <a:graphicFrameLocks noChangeAspect="1"/>
              </p:cNvGraphicFramePr>
              <p:nvPr>
                <p:extLst>
                  <p:ext uri="{D42A27DB-BD31-4B8C-83A1-F6EECF244321}">
                    <p14:modId xmlns:p14="http://schemas.microsoft.com/office/powerpoint/2010/main" val="3909225461"/>
                  </p:ext>
                </p:extLst>
              </p:nvPr>
            </p:nvGraphicFramePr>
            <p:xfrm>
              <a:off x="8293518" y="4055096"/>
              <a:ext cx="3520000" cy="1980000"/>
            </p:xfrm>
            <a:graphic>
              <a:graphicData uri="http://schemas.microsoft.com/office/powerpoint/2016/slidezoom">
                <pslz:sldZm>
                  <pslz:sldZmObj sldId="263" cId="906477982">
                    <pslz:zmPr id="{E95AF7BD-13D2-4CEB-9CAA-5B2A8C7E8F9A}" returnToParent="0" transitionDur="1000">
                      <p166:blipFill xmlns:p166="http://schemas.microsoft.com/office/powerpoint/2016/6/main">
                        <a:blip r:embed="rId18"/>
                        <a:stretch>
                          <a:fillRect/>
                        </a:stretch>
                      </p166:blipFill>
                      <p166:spPr xmlns:p166="http://schemas.microsoft.com/office/powerpoint/2016/6/main">
                        <a:xfrm>
                          <a:off x="0" y="0"/>
                          <a:ext cx="3520000" cy="1980000"/>
                        </a:xfrm>
                        <a:prstGeom prst="rect">
                          <a:avLst/>
                        </a:prstGeom>
                        <a:ln w="3175">
                          <a:solidFill>
                            <a:prstClr val="ltGray"/>
                          </a:solidFill>
                        </a:ln>
                      </p166:spPr>
                    </pslz:zmPr>
                  </pslz:sldZmObj>
                </pslz:sldZm>
              </a:graphicData>
            </a:graphic>
          </p:graphicFrame>
        </mc:Choice>
        <mc:Fallback xmlns="">
          <p:pic>
            <p:nvPicPr>
              <p:cNvPr id="22" name="Folienzoom 21">
                <a:hlinkClick r:id="rId19" action="ppaction://hlinksldjump"/>
                <a:extLst>
                  <a:ext uri="{FF2B5EF4-FFF2-40B4-BE49-F238E27FC236}">
                    <a16:creationId xmlns:a16="http://schemas.microsoft.com/office/drawing/2014/main" id="{BCDF69BD-08BA-B3F8-62C7-EBC6C11CC670}"/>
                  </a:ext>
                </a:extLst>
              </p:cNvPr>
              <p:cNvPicPr>
                <a:picLocks noGrp="1" noRot="1" noChangeAspect="1" noMove="1" noResize="1" noEditPoints="1" noAdjustHandles="1" noChangeArrowheads="1" noChangeShapeType="1"/>
              </p:cNvPicPr>
              <p:nvPr/>
            </p:nvPicPr>
            <p:blipFill>
              <a:blip r:embed="rId20"/>
              <a:stretch>
                <a:fillRect/>
              </a:stretch>
            </p:blipFill>
            <p:spPr>
              <a:xfrm>
                <a:off x="8293518" y="4055096"/>
                <a:ext cx="3520000" cy="1980000"/>
              </a:xfrm>
              <a:prstGeom prst="rect">
                <a:avLst/>
              </a:prstGeom>
              <a:ln w="3175">
                <a:solidFill>
                  <a:prstClr val="ltGray"/>
                </a:solidFill>
              </a:ln>
            </p:spPr>
          </p:pic>
        </mc:Fallback>
      </mc:AlternateContent>
      <p:sp>
        <p:nvSpPr>
          <p:cNvPr id="23" name="Interaktive Schaltfläche: Zur Startseite wechseln 22">
            <a:hlinkClick r:id="rId7" action="ppaction://hlinksldjump" highlightClick="1"/>
            <a:extLst>
              <a:ext uri="{FF2B5EF4-FFF2-40B4-BE49-F238E27FC236}">
                <a16:creationId xmlns:a16="http://schemas.microsoft.com/office/drawing/2014/main" id="{96A51F73-ECAA-7898-FEA1-5966A0952A54}"/>
              </a:ext>
            </a:extLst>
          </p:cNvPr>
          <p:cNvSpPr/>
          <p:nvPr/>
        </p:nvSpPr>
        <p:spPr>
          <a:xfrm>
            <a:off x="6438900" y="329450"/>
            <a:ext cx="828668" cy="771525"/>
          </a:xfrm>
          <a:prstGeom prst="actionButtonHom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p>
        </p:txBody>
      </p:sp>
      <p:sp>
        <p:nvSpPr>
          <p:cNvPr id="24" name="Textfeld 23">
            <a:extLst>
              <a:ext uri="{FF2B5EF4-FFF2-40B4-BE49-F238E27FC236}">
                <a16:creationId xmlns:a16="http://schemas.microsoft.com/office/drawing/2014/main" id="{78FA41D5-3F3D-1725-40B1-C20B9FC1E37B}"/>
              </a:ext>
            </a:extLst>
          </p:cNvPr>
          <p:cNvSpPr txBox="1"/>
          <p:nvPr/>
        </p:nvSpPr>
        <p:spPr>
          <a:xfrm>
            <a:off x="7381135" y="438213"/>
            <a:ext cx="3478079" cy="553998"/>
          </a:xfrm>
          <a:prstGeom prst="rect">
            <a:avLst/>
          </a:prstGeom>
          <a:noFill/>
        </p:spPr>
        <p:txBody>
          <a:bodyPr wrap="square" rtlCol="0">
            <a:spAutoFit/>
          </a:bodyPr>
          <a:lstStyle/>
          <a:p>
            <a:r>
              <a:rPr lang="de-CH" sz="1500" dirty="0"/>
              <a:t>Mit einem Klick auf das Haus gelangst immer zu dieser Folie zurück.</a:t>
            </a:r>
          </a:p>
        </p:txBody>
      </p:sp>
      <p:sp>
        <p:nvSpPr>
          <p:cNvPr id="3" name="Textfeld 2">
            <a:hlinkClick r:id="rId21"/>
            <a:extLst>
              <a:ext uri="{FF2B5EF4-FFF2-40B4-BE49-F238E27FC236}">
                <a16:creationId xmlns:a16="http://schemas.microsoft.com/office/drawing/2014/main" id="{B93A6554-807C-CA90-9DE7-7F90E21399A1}"/>
              </a:ext>
            </a:extLst>
          </p:cNvPr>
          <p:cNvSpPr txBox="1"/>
          <p:nvPr/>
        </p:nvSpPr>
        <p:spPr>
          <a:xfrm>
            <a:off x="382295" y="6086335"/>
            <a:ext cx="10366397" cy="369332"/>
          </a:xfrm>
          <a:prstGeom prst="rect">
            <a:avLst/>
          </a:prstGeom>
          <a:noFill/>
          <a:ln>
            <a:solidFill>
              <a:schemeClr val="tx1"/>
            </a:solidFill>
          </a:ln>
        </p:spPr>
        <p:txBody>
          <a:bodyPr wrap="square" rtlCol="0">
            <a:spAutoFit/>
          </a:bodyPr>
          <a:lstStyle/>
          <a:p>
            <a:pPr algn="ctr"/>
            <a:r>
              <a:rPr lang="de-CH" dirty="0"/>
              <a:t>Alles gelöst? – Teste dein Wissen im grossen </a:t>
            </a:r>
            <a:r>
              <a:rPr lang="de-CH" dirty="0">
                <a:solidFill>
                  <a:schemeClr val="accent1">
                    <a:lumMod val="40000"/>
                    <a:lumOff val="60000"/>
                  </a:schemeClr>
                </a:solidFill>
                <a:hlinkClick r:id="rId22">
                  <a:extLst>
                    <a:ext uri="{A12FA001-AC4F-418D-AE19-62706E023703}">
                      <ahyp:hlinkClr xmlns:ahyp="http://schemas.microsoft.com/office/drawing/2018/hyperlinkcolor" val="tx"/>
                    </a:ext>
                  </a:extLst>
                </a:hlinkClick>
              </a:rPr>
              <a:t>Schokolade-Quiz</a:t>
            </a:r>
            <a:r>
              <a:rPr lang="de-CH" dirty="0">
                <a:solidFill>
                  <a:schemeClr val="accent1">
                    <a:lumMod val="40000"/>
                    <a:lumOff val="60000"/>
                  </a:schemeClr>
                </a:solidFill>
              </a:rPr>
              <a:t>.</a:t>
            </a:r>
          </a:p>
        </p:txBody>
      </p:sp>
    </p:spTree>
    <p:extLst>
      <p:ext uri="{BB962C8B-B14F-4D97-AF65-F5344CB8AC3E}">
        <p14:creationId xmlns:p14="http://schemas.microsoft.com/office/powerpoint/2010/main" val="33027178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94AEDE-F25F-43E6-A2C4-7FFF41074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C793C08-EF4C-422B-A728-6C717C47DF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E825BC6-56A8-46DE-8037-A9A577624B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EED8031-DD67-43C6-94A0-646636C95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8"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nhaltsplatzhalter 4" descr="Ein Bild, das draußen, Frucht, Person, Baum enthält.&#10;&#10;Automatisch generierte Beschreibung">
            <a:extLst>
              <a:ext uri="{FF2B5EF4-FFF2-40B4-BE49-F238E27FC236}">
                <a16:creationId xmlns:a16="http://schemas.microsoft.com/office/drawing/2014/main" id="{D0DD1023-B8B5-6A22-D7E8-DE836EC495DB}"/>
              </a:ext>
            </a:extLst>
          </p:cNvPr>
          <p:cNvPicPr>
            <a:picLocks noGrp="1" noChangeAspect="1"/>
          </p:cNvPicPr>
          <p:nvPr>
            <p:ph idx="1"/>
          </p:nvPr>
        </p:nvPicPr>
        <p:blipFill rotWithShape="1">
          <a:blip r:embed="rId2">
            <a:alphaModFix amt="50000"/>
            <a:extLst>
              <a:ext uri="{28A0092B-C50C-407E-A947-70E740481C1C}">
                <a14:useLocalDpi xmlns:a14="http://schemas.microsoft.com/office/drawing/2010/main" val="0"/>
              </a:ext>
            </a:extLst>
          </a:blip>
          <a:srcRect t="1868" r="-1" b="21320"/>
          <a:stretch/>
        </p:blipFill>
        <p:spPr>
          <a:xfrm>
            <a:off x="20" y="10"/>
            <a:ext cx="12188932" cy="6857990"/>
          </a:xfrm>
          <a:prstGeom prst="rect">
            <a:avLst/>
          </a:prstGeom>
        </p:spPr>
      </p:pic>
      <p:sp>
        <p:nvSpPr>
          <p:cNvPr id="20" name="Rectangle 19">
            <a:extLst>
              <a:ext uri="{FF2B5EF4-FFF2-40B4-BE49-F238E27FC236}">
                <a16:creationId xmlns:a16="http://schemas.microsoft.com/office/drawing/2014/main" id="{F4EC6B62-8D18-47C6-815A-17919789F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50443" y="-1383557"/>
            <a:ext cx="6858000" cy="9625112"/>
          </a:xfrm>
          <a:prstGeom prst="rect">
            <a:avLst/>
          </a:prstGeom>
          <a:gradFill>
            <a:gsLst>
              <a:gs pos="100000">
                <a:srgbClr val="000000">
                  <a:alpha val="0"/>
                </a:srgbClr>
              </a:gs>
              <a:gs pos="0">
                <a:schemeClr val="tx1"/>
              </a:gs>
              <a:gs pos="55000">
                <a:srgbClr val="000000">
                  <a:alpha val="46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4F1B00A1-15D3-42C2-B2D9-578BAF9AE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145" y="4991100"/>
            <a:ext cx="10381553"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886C506-4111-5DB4-7EC9-B0A75393703B}"/>
              </a:ext>
            </a:extLst>
          </p:cNvPr>
          <p:cNvSpPr>
            <a:spLocks noGrp="1"/>
          </p:cNvSpPr>
          <p:nvPr>
            <p:ph type="title"/>
          </p:nvPr>
        </p:nvSpPr>
        <p:spPr>
          <a:xfrm>
            <a:off x="373060" y="663960"/>
            <a:ext cx="10362732" cy="4327132"/>
          </a:xfrm>
        </p:spPr>
        <p:txBody>
          <a:bodyPr vert="horz" lIns="91440" tIns="45720" rIns="91440" bIns="45720" rtlCol="0" anchor="t">
            <a:normAutofit/>
          </a:bodyPr>
          <a:lstStyle/>
          <a:p>
            <a:r>
              <a:rPr lang="de-CH" sz="3000" dirty="0">
                <a:solidFill>
                  <a:srgbClr val="FFFFFF"/>
                </a:solidFill>
                <a:latin typeface="+mn-lt"/>
              </a:rPr>
              <a:t>WO KOMMT SCHOKOLADE HER?</a:t>
            </a:r>
            <a:br>
              <a:rPr lang="de-CH" sz="3000" dirty="0">
                <a:solidFill>
                  <a:srgbClr val="FFFFFF"/>
                </a:solidFill>
                <a:latin typeface="+mn-lt"/>
              </a:rPr>
            </a:br>
            <a:br>
              <a:rPr lang="de-CH" sz="3000" dirty="0">
                <a:solidFill>
                  <a:srgbClr val="FFFFFF"/>
                </a:solidFill>
                <a:latin typeface="+mn-lt"/>
              </a:rPr>
            </a:br>
            <a:r>
              <a:rPr lang="de-CH" sz="3000" dirty="0">
                <a:solidFill>
                  <a:srgbClr val="FFFFFF"/>
                </a:solidFill>
                <a:latin typeface="+mn-lt"/>
              </a:rPr>
              <a:t>Recherchiere im Internet, aus welchen Ländern Schokoladenproduzenten in der Schweiz ihren Kakao beziehen.</a:t>
            </a:r>
            <a:br>
              <a:rPr lang="de-CH" sz="3000" dirty="0">
                <a:solidFill>
                  <a:srgbClr val="FFFFFF"/>
                </a:solidFill>
                <a:latin typeface="+mn-lt"/>
              </a:rPr>
            </a:br>
            <a:r>
              <a:rPr lang="de-CH" sz="3000" dirty="0">
                <a:solidFill>
                  <a:schemeClr val="accent1">
                    <a:lumMod val="40000"/>
                    <a:lumOff val="60000"/>
                  </a:schemeClr>
                </a:solidFill>
                <a:latin typeface="+mn-lt"/>
                <a:hlinkClick r:id="rId3" action="ppaction://hlinksldjump">
                  <a:extLst>
                    <a:ext uri="{A12FA001-AC4F-418D-AE19-62706E023703}">
                      <ahyp:hlinkClr xmlns:ahyp="http://schemas.microsoft.com/office/drawing/2018/hyperlinkcolor" val="tx"/>
                    </a:ext>
                  </a:extLst>
                </a:hlinkClick>
              </a:rPr>
              <a:t>Hilfreiche Links</a:t>
            </a:r>
            <a:br>
              <a:rPr lang="de-CH" sz="3000" dirty="0">
                <a:solidFill>
                  <a:srgbClr val="FFFFFF"/>
                </a:solidFill>
                <a:latin typeface="+mn-lt"/>
              </a:rPr>
            </a:br>
            <a:r>
              <a:rPr lang="de-CH" sz="3000" dirty="0">
                <a:solidFill>
                  <a:srgbClr val="FFFFFF"/>
                </a:solidFill>
                <a:latin typeface="+mn-lt"/>
              </a:rPr>
              <a:t>Notiere die gefundenen Herkunftsländer auf einem Notizblatt oder in einer Notiz-App, so dass du diese beim Quiz verwenden kannst.</a:t>
            </a:r>
            <a:br>
              <a:rPr lang="de-CH" sz="3000" dirty="0">
                <a:solidFill>
                  <a:srgbClr val="FFFFFF"/>
                </a:solidFill>
                <a:latin typeface="+mn-lt"/>
              </a:rPr>
            </a:br>
            <a:br>
              <a:rPr lang="de-CH" sz="3000" dirty="0">
                <a:solidFill>
                  <a:srgbClr val="FFFFFF"/>
                </a:solidFill>
                <a:latin typeface="+mn-lt"/>
              </a:rPr>
            </a:br>
            <a:r>
              <a:rPr lang="de-CH" sz="3000" dirty="0">
                <a:solidFill>
                  <a:srgbClr val="FFFFFF"/>
                </a:solidFill>
                <a:latin typeface="+mn-lt"/>
              </a:rPr>
              <a:t>Fällt dir etwas auf, wenn du die Lage der Länder betrachtest?</a:t>
            </a:r>
          </a:p>
        </p:txBody>
      </p:sp>
      <p:cxnSp>
        <p:nvCxnSpPr>
          <p:cNvPr id="26"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feld 5">
            <a:hlinkClick r:id="rId4"/>
            <a:extLst>
              <a:ext uri="{FF2B5EF4-FFF2-40B4-BE49-F238E27FC236}">
                <a16:creationId xmlns:a16="http://schemas.microsoft.com/office/drawing/2014/main" id="{CFE61074-0C1A-7ED5-722C-C2362AE1EC39}"/>
              </a:ext>
            </a:extLst>
          </p:cNvPr>
          <p:cNvSpPr txBox="1"/>
          <p:nvPr/>
        </p:nvSpPr>
        <p:spPr>
          <a:xfrm>
            <a:off x="3859276" y="5057600"/>
            <a:ext cx="4470400" cy="923330"/>
          </a:xfrm>
          <a:prstGeom prst="rect">
            <a:avLst/>
          </a:prstGeom>
          <a:noFill/>
          <a:ln>
            <a:solidFill>
              <a:schemeClr val="tx1"/>
            </a:solidFill>
          </a:ln>
        </p:spPr>
        <p:txBody>
          <a:bodyPr wrap="square" rtlCol="0">
            <a:spAutoFit/>
          </a:bodyPr>
          <a:lstStyle/>
          <a:p>
            <a:pPr algn="ctr"/>
            <a:r>
              <a:rPr lang="de-CH" dirty="0"/>
              <a:t>Zum Spiel rund um die Herkunft der Kakaobohnen.</a:t>
            </a:r>
          </a:p>
          <a:p>
            <a:pPr algn="ctr"/>
            <a:r>
              <a:rPr lang="de-CH" dirty="0"/>
              <a:t>Hier klicken</a:t>
            </a:r>
          </a:p>
        </p:txBody>
      </p:sp>
      <p:sp>
        <p:nvSpPr>
          <p:cNvPr id="3" name="Interaktive Schaltfläche: Zur Startseite wechseln 2">
            <a:hlinkClick r:id="rId5" action="ppaction://hlinksldjump" highlightClick="1"/>
            <a:extLst>
              <a:ext uri="{FF2B5EF4-FFF2-40B4-BE49-F238E27FC236}">
                <a16:creationId xmlns:a16="http://schemas.microsoft.com/office/drawing/2014/main" id="{0D43FDE1-7C2E-4E3A-78BF-CE51BA6270D4}"/>
              </a:ext>
            </a:extLst>
          </p:cNvPr>
          <p:cNvSpPr/>
          <p:nvPr/>
        </p:nvSpPr>
        <p:spPr>
          <a:xfrm>
            <a:off x="10906125" y="5667375"/>
            <a:ext cx="828668" cy="771525"/>
          </a:xfrm>
          <a:prstGeom prst="actionButtonHom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197486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Black">
            <a:extLst>
              <a:ext uri="{FF2B5EF4-FFF2-40B4-BE49-F238E27FC236}">
                <a16:creationId xmlns:a16="http://schemas.microsoft.com/office/drawing/2014/main" id="{06F5F482-D021-433B-851C-B07B40E9B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Frucht, Person, Banane, Kleidung enthält.">
            <a:extLst>
              <a:ext uri="{FF2B5EF4-FFF2-40B4-BE49-F238E27FC236}">
                <a16:creationId xmlns:a16="http://schemas.microsoft.com/office/drawing/2014/main" id="{7E7B21BE-9FE5-52D1-EA83-677376991628}"/>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536" r="-1" b="7855"/>
          <a:stretch/>
        </p:blipFill>
        <p:spPr>
          <a:xfrm>
            <a:off x="20" y="10"/>
            <a:ext cx="12188932" cy="6857990"/>
          </a:xfrm>
          <a:prstGeom prst="rect">
            <a:avLst/>
          </a:prstGeom>
        </p:spPr>
      </p:pic>
      <p:sp>
        <p:nvSpPr>
          <p:cNvPr id="14"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6E4885B-4EA3-0842-FECB-0AC1A09BA3C8}"/>
              </a:ext>
            </a:extLst>
          </p:cNvPr>
          <p:cNvSpPr>
            <a:spLocks noGrp="1"/>
          </p:cNvSpPr>
          <p:nvPr>
            <p:ph type="title"/>
          </p:nvPr>
        </p:nvSpPr>
        <p:spPr>
          <a:xfrm>
            <a:off x="841248" y="821519"/>
            <a:ext cx="5254740" cy="4750860"/>
          </a:xfrm>
        </p:spPr>
        <p:txBody>
          <a:bodyPr anchor="t">
            <a:normAutofit/>
          </a:bodyPr>
          <a:lstStyle/>
          <a:p>
            <a:r>
              <a:rPr lang="de-CH">
                <a:solidFill>
                  <a:srgbClr val="FFFFFF"/>
                </a:solidFill>
                <a:latin typeface="+mn-lt"/>
              </a:rPr>
              <a:t>HILFREICHE LINKS</a:t>
            </a:r>
          </a:p>
        </p:txBody>
      </p:sp>
      <p:cxnSp>
        <p:nvCxnSpPr>
          <p:cNvPr id="16" name="Straight Connector 15">
            <a:extLst>
              <a:ext uri="{FF2B5EF4-FFF2-40B4-BE49-F238E27FC236}">
                <a16:creationId xmlns:a16="http://schemas.microsoft.com/office/drawing/2014/main" id="{6456490F-35AF-4D43-B301-FBCB19F2B3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8900" y="334928"/>
            <a:ext cx="0" cy="5701553"/>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D9B97463-D26E-D3F7-8709-CE9DB1AA70FB}"/>
              </a:ext>
            </a:extLst>
          </p:cNvPr>
          <p:cNvSpPr>
            <a:spLocks noGrp="1"/>
          </p:cNvSpPr>
          <p:nvPr>
            <p:ph idx="1"/>
          </p:nvPr>
        </p:nvSpPr>
        <p:spPr>
          <a:xfrm>
            <a:off x="6463712" y="821519"/>
            <a:ext cx="4284985" cy="5214960"/>
          </a:xfrm>
        </p:spPr>
        <p:txBody>
          <a:bodyPr>
            <a:normAutofit/>
          </a:bodyPr>
          <a:lstStyle/>
          <a:p>
            <a:r>
              <a:rPr lang="de-CH" dirty="0">
                <a:solidFill>
                  <a:srgbClr val="FFFFFF"/>
                </a:solidFill>
                <a:hlinkClick r:id="rId4"/>
              </a:rPr>
              <a:t>Kakao-Statistik – Kakaoplattform</a:t>
            </a:r>
            <a:endParaRPr lang="de-CH" dirty="0">
              <a:solidFill>
                <a:srgbClr val="FFFFFF"/>
              </a:solidFill>
            </a:endParaRPr>
          </a:p>
          <a:p>
            <a:endParaRPr lang="de-CH" dirty="0">
              <a:solidFill>
                <a:srgbClr val="FFFFFF"/>
              </a:solidFill>
            </a:endParaRPr>
          </a:p>
          <a:p>
            <a:r>
              <a:rPr lang="de-DE" dirty="0">
                <a:solidFill>
                  <a:srgbClr val="FFFFFF"/>
                </a:solidFill>
                <a:hlinkClick r:id="rId5"/>
              </a:rPr>
              <a:t>Chocosuisse-Bulletin 2025</a:t>
            </a:r>
            <a:endParaRPr lang="de-DE" dirty="0">
              <a:solidFill>
                <a:srgbClr val="FFFFFF"/>
              </a:solidFill>
            </a:endParaRPr>
          </a:p>
          <a:p>
            <a:endParaRPr lang="de-DE" dirty="0">
              <a:solidFill>
                <a:srgbClr val="FFFFFF"/>
              </a:solidFill>
            </a:endParaRPr>
          </a:p>
          <a:p>
            <a:r>
              <a:rPr lang="de-CH" dirty="0">
                <a:hlinkClick r:id="rId6"/>
              </a:rPr>
              <a:t>Facts &amp; Figures – </a:t>
            </a:r>
            <a:r>
              <a:rPr lang="de-CH" dirty="0" err="1">
                <a:hlinkClick r:id="rId6"/>
              </a:rPr>
              <a:t>Chocosuisse</a:t>
            </a:r>
            <a:endParaRPr lang="de-CH" dirty="0"/>
          </a:p>
          <a:p>
            <a:endParaRPr lang="de-CH" dirty="0">
              <a:hlinkClick r:id="rId7"/>
            </a:endParaRPr>
          </a:p>
          <a:p>
            <a:r>
              <a:rPr lang="de-CH" dirty="0">
                <a:hlinkClick r:id="rId8"/>
              </a:rPr>
              <a:t>Swissinfo – Schokoladeninfos 2025</a:t>
            </a:r>
            <a:endParaRPr lang="de-DE" dirty="0">
              <a:solidFill>
                <a:srgbClr val="FFFFFF"/>
              </a:solidFill>
            </a:endParaRPr>
          </a:p>
          <a:p>
            <a:endParaRPr lang="de-DE" dirty="0">
              <a:solidFill>
                <a:srgbClr val="FFFFFF"/>
              </a:solidFill>
            </a:endParaRPr>
          </a:p>
          <a:p>
            <a:endParaRPr lang="de-DE" dirty="0">
              <a:solidFill>
                <a:srgbClr val="FFFFFF"/>
              </a:solidFill>
            </a:endParaRPr>
          </a:p>
          <a:p>
            <a:endParaRPr lang="de-CH" dirty="0">
              <a:solidFill>
                <a:srgbClr val="FFFFFF"/>
              </a:solidFill>
            </a:endParaRPr>
          </a:p>
          <a:p>
            <a:endParaRPr lang="de-CH" dirty="0">
              <a:solidFill>
                <a:srgbClr val="FFFFFF"/>
              </a:solidFill>
            </a:endParaRPr>
          </a:p>
          <a:p>
            <a:endParaRPr lang="de-CH" dirty="0">
              <a:solidFill>
                <a:srgbClr val="FFFFFF"/>
              </a:solidFill>
            </a:endParaRPr>
          </a:p>
        </p:txBody>
      </p:sp>
      <p:cxnSp>
        <p:nvCxnSpPr>
          <p:cNvPr id="18"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0"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3770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 name="Rectangle 1053">
            <a:extLst>
              <a:ext uri="{FF2B5EF4-FFF2-40B4-BE49-F238E27FC236}">
                <a16:creationId xmlns:a16="http://schemas.microsoft.com/office/drawing/2014/main" id="{F194AEDE-F25F-43E6-A2C4-7FFF41074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6" name="Straight Connector 1055">
            <a:extLst>
              <a:ext uri="{FF2B5EF4-FFF2-40B4-BE49-F238E27FC236}">
                <a16:creationId xmlns:a16="http://schemas.microsoft.com/office/drawing/2014/main" id="{4C793C08-EF4C-422B-A728-6C717C47DF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8" name="Straight Connector 1057">
            <a:extLst>
              <a:ext uri="{FF2B5EF4-FFF2-40B4-BE49-F238E27FC236}">
                <a16:creationId xmlns:a16="http://schemas.microsoft.com/office/drawing/2014/main" id="{FE825BC6-56A8-46DE-8037-A9A577624B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0" name="Straight Connector 1059">
            <a:extLst>
              <a:ext uri="{FF2B5EF4-FFF2-40B4-BE49-F238E27FC236}">
                <a16:creationId xmlns:a16="http://schemas.microsoft.com/office/drawing/2014/main" id="{9EED8031-DD67-43C6-94A0-646636C95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062"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asset-media">
            <a:extLst>
              <a:ext uri="{FF2B5EF4-FFF2-40B4-BE49-F238E27FC236}">
                <a16:creationId xmlns:a16="http://schemas.microsoft.com/office/drawing/2014/main" id="{8A4C0057-327C-30B3-7C25-7D33F3DB3DAC}"/>
              </a:ext>
            </a:extLst>
          </p:cNvPr>
          <p:cNvPicPr>
            <a:picLocks noGrp="1" noChangeAspect="1" noChangeArrowheads="1"/>
          </p:cNvPicPr>
          <p:nvPr>
            <p:ph idx="1"/>
          </p:nvPr>
        </p:nvPicPr>
        <p:blipFill rotWithShape="1">
          <a:blip r:embed="rId2">
            <a:alphaModFix amt="50000"/>
            <a:extLst>
              <a:ext uri="{28A0092B-C50C-407E-A947-70E740481C1C}">
                <a14:useLocalDpi xmlns:a14="http://schemas.microsoft.com/office/drawing/2010/main" val="0"/>
              </a:ext>
            </a:extLst>
          </a:blip>
          <a:srcRect r="-1" b="15708"/>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64" name="Rectangle 1063">
            <a:extLst>
              <a:ext uri="{FF2B5EF4-FFF2-40B4-BE49-F238E27FC236}">
                <a16:creationId xmlns:a16="http://schemas.microsoft.com/office/drawing/2014/main" id="{F4EC6B62-8D18-47C6-815A-17919789F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50443" y="-1383557"/>
            <a:ext cx="6858000" cy="9625112"/>
          </a:xfrm>
          <a:prstGeom prst="rect">
            <a:avLst/>
          </a:prstGeom>
          <a:gradFill>
            <a:gsLst>
              <a:gs pos="100000">
                <a:srgbClr val="000000">
                  <a:alpha val="0"/>
                </a:srgbClr>
              </a:gs>
              <a:gs pos="0">
                <a:schemeClr val="tx1"/>
              </a:gs>
              <a:gs pos="55000">
                <a:srgbClr val="000000">
                  <a:alpha val="46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6" name="Straight Connector 1065">
            <a:extLst>
              <a:ext uri="{FF2B5EF4-FFF2-40B4-BE49-F238E27FC236}">
                <a16:creationId xmlns:a16="http://schemas.microsoft.com/office/drawing/2014/main" id="{4F1B00A1-15D3-42C2-B2D9-578BAF9AE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145" y="4991100"/>
            <a:ext cx="10381553"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68"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886C506-4111-5DB4-7EC9-B0A75393703B}"/>
              </a:ext>
            </a:extLst>
          </p:cNvPr>
          <p:cNvSpPr>
            <a:spLocks noGrp="1"/>
          </p:cNvSpPr>
          <p:nvPr>
            <p:ph type="title"/>
          </p:nvPr>
        </p:nvSpPr>
        <p:spPr>
          <a:xfrm>
            <a:off x="373060" y="663959"/>
            <a:ext cx="10362718" cy="4327139"/>
          </a:xfrm>
        </p:spPr>
        <p:txBody>
          <a:bodyPr vert="horz" lIns="91440" tIns="45720" rIns="91440" bIns="45720" rtlCol="0" anchor="t">
            <a:normAutofit/>
          </a:bodyPr>
          <a:lstStyle/>
          <a:p>
            <a:r>
              <a:rPr lang="de-CH" sz="3000" dirty="0">
                <a:solidFill>
                  <a:srgbClr val="FFFFFF"/>
                </a:solidFill>
                <a:latin typeface="+mn-lt"/>
              </a:rPr>
              <a:t>ZUSAMMENSETZUNG</a:t>
            </a:r>
            <a:br>
              <a:rPr lang="de-CH" sz="3000" dirty="0">
                <a:solidFill>
                  <a:srgbClr val="FFFFFF"/>
                </a:solidFill>
                <a:latin typeface="+mn-lt"/>
              </a:rPr>
            </a:br>
            <a:br>
              <a:rPr lang="de-CH" sz="3000" dirty="0">
                <a:solidFill>
                  <a:srgbClr val="FFFFFF"/>
                </a:solidFill>
                <a:latin typeface="+mn-lt"/>
              </a:rPr>
            </a:br>
            <a:r>
              <a:rPr lang="de-CH" sz="3000" dirty="0">
                <a:solidFill>
                  <a:srgbClr val="FFFFFF"/>
                </a:solidFill>
                <a:latin typeface="+mn-lt"/>
              </a:rPr>
              <a:t>Schokolade kann aus vielen verschiedenen Zutaten bestehen – einige sind jedoch immer oder meistens darin zu finden.</a:t>
            </a:r>
            <a:br>
              <a:rPr lang="de-CH" sz="3000" dirty="0">
                <a:solidFill>
                  <a:srgbClr val="FFFFFF"/>
                </a:solidFill>
                <a:latin typeface="+mn-lt"/>
              </a:rPr>
            </a:br>
            <a:r>
              <a:rPr lang="de-CH" sz="3000" dirty="0">
                <a:solidFill>
                  <a:srgbClr val="FFFFFF"/>
                </a:solidFill>
                <a:latin typeface="+mn-lt"/>
              </a:rPr>
              <a:t>Andere gehören definitiv nicht in eine feine Schokolade.</a:t>
            </a:r>
            <a:br>
              <a:rPr lang="de-CH" sz="3000" dirty="0">
                <a:solidFill>
                  <a:srgbClr val="FFFFFF"/>
                </a:solidFill>
                <a:latin typeface="+mn-lt"/>
              </a:rPr>
            </a:br>
            <a:br>
              <a:rPr lang="de-CH" sz="3000" dirty="0">
                <a:solidFill>
                  <a:srgbClr val="FFFFFF"/>
                </a:solidFill>
                <a:latin typeface="+mn-lt"/>
              </a:rPr>
            </a:br>
            <a:r>
              <a:rPr lang="de-CH" sz="3000" dirty="0">
                <a:solidFill>
                  <a:srgbClr val="FFFFFF"/>
                </a:solidFill>
                <a:latin typeface="+mn-lt"/>
              </a:rPr>
              <a:t>Findest du heraus, was wohin gehört? </a:t>
            </a:r>
            <a:br>
              <a:rPr lang="de-CH" sz="3000" dirty="0">
                <a:solidFill>
                  <a:srgbClr val="FFFFFF"/>
                </a:solidFill>
                <a:latin typeface="+mn-lt"/>
              </a:rPr>
            </a:br>
            <a:r>
              <a:rPr lang="de-CH" sz="3000" dirty="0">
                <a:solidFill>
                  <a:srgbClr val="FFFFFF"/>
                </a:solidFill>
                <a:latin typeface="+mn-lt"/>
              </a:rPr>
              <a:t>Mit dem digitalen Quiz kannst du dein Wissen unter Beweis stellen. Einfach auf den Button unten klicken.</a:t>
            </a:r>
          </a:p>
        </p:txBody>
      </p:sp>
      <p:cxnSp>
        <p:nvCxnSpPr>
          <p:cNvPr id="1070"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72"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Interaktive Schaltfläche: Zur Startseite wechseln 4">
            <a:hlinkClick r:id="rId3" action="ppaction://hlinksldjump" highlightClick="1"/>
            <a:extLst>
              <a:ext uri="{FF2B5EF4-FFF2-40B4-BE49-F238E27FC236}">
                <a16:creationId xmlns:a16="http://schemas.microsoft.com/office/drawing/2014/main" id="{F4566F64-2D2E-7BC0-FAF1-84F9A15FDCA2}"/>
              </a:ext>
            </a:extLst>
          </p:cNvPr>
          <p:cNvSpPr/>
          <p:nvPr/>
        </p:nvSpPr>
        <p:spPr>
          <a:xfrm>
            <a:off x="10906125" y="5667375"/>
            <a:ext cx="828668" cy="771525"/>
          </a:xfrm>
          <a:prstGeom prst="actionButtonHom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p>
        </p:txBody>
      </p:sp>
      <p:sp>
        <p:nvSpPr>
          <p:cNvPr id="3" name="Textfeld 2">
            <a:hlinkClick r:id="rId4"/>
            <a:extLst>
              <a:ext uri="{FF2B5EF4-FFF2-40B4-BE49-F238E27FC236}">
                <a16:creationId xmlns:a16="http://schemas.microsoft.com/office/drawing/2014/main" id="{4F2FDE35-6C92-898B-A286-6B1CAF007310}"/>
              </a:ext>
            </a:extLst>
          </p:cNvPr>
          <p:cNvSpPr txBox="1"/>
          <p:nvPr/>
        </p:nvSpPr>
        <p:spPr>
          <a:xfrm>
            <a:off x="3859276" y="5182003"/>
            <a:ext cx="4470400" cy="646331"/>
          </a:xfrm>
          <a:prstGeom prst="rect">
            <a:avLst/>
          </a:prstGeom>
          <a:noFill/>
          <a:ln>
            <a:solidFill>
              <a:schemeClr val="tx1"/>
            </a:solidFill>
          </a:ln>
        </p:spPr>
        <p:txBody>
          <a:bodyPr wrap="square" rtlCol="0">
            <a:spAutoFit/>
          </a:bodyPr>
          <a:lstStyle/>
          <a:p>
            <a:pPr algn="ctr"/>
            <a:r>
              <a:rPr lang="de-CH" dirty="0"/>
              <a:t>Hier geht’s zum digitalen Quiz rund um die Zusammensetzung von Schokolade.</a:t>
            </a:r>
          </a:p>
        </p:txBody>
      </p:sp>
    </p:spTree>
    <p:extLst>
      <p:ext uri="{BB962C8B-B14F-4D97-AF65-F5344CB8AC3E}">
        <p14:creationId xmlns:p14="http://schemas.microsoft.com/office/powerpoint/2010/main" val="28246093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F194AEDE-F25F-43E6-A2C4-7FFF41074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5" name="Straight Connector 4104">
            <a:extLst>
              <a:ext uri="{FF2B5EF4-FFF2-40B4-BE49-F238E27FC236}">
                <a16:creationId xmlns:a16="http://schemas.microsoft.com/office/drawing/2014/main" id="{4C793C08-EF4C-422B-A728-6C717C47DF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07" name="Straight Connector 4106">
            <a:extLst>
              <a:ext uri="{FF2B5EF4-FFF2-40B4-BE49-F238E27FC236}">
                <a16:creationId xmlns:a16="http://schemas.microsoft.com/office/drawing/2014/main" id="{FE825BC6-56A8-46DE-8037-A9A577624B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09" name="Straight Connector 4108">
            <a:extLst>
              <a:ext uri="{FF2B5EF4-FFF2-40B4-BE49-F238E27FC236}">
                <a16:creationId xmlns:a16="http://schemas.microsoft.com/office/drawing/2014/main" id="{9EED8031-DD67-43C6-94A0-646636C95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111"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asset-media">
            <a:extLst>
              <a:ext uri="{FF2B5EF4-FFF2-40B4-BE49-F238E27FC236}">
                <a16:creationId xmlns:a16="http://schemas.microsoft.com/office/drawing/2014/main" id="{240F9FE7-B76F-E338-9E0C-4B44D30709F2}"/>
              </a:ext>
            </a:extLst>
          </p:cNvPr>
          <p:cNvPicPr>
            <a:picLocks noGrp="1" noChangeAspect="1" noChangeArrowheads="1"/>
          </p:cNvPicPr>
          <p:nvPr>
            <p:ph idx="1"/>
          </p:nvPr>
        </p:nvPicPr>
        <p:blipFill rotWithShape="1">
          <a:blip r:embed="rId2">
            <a:alphaModFix amt="50000"/>
            <a:extLst>
              <a:ext uri="{28A0092B-C50C-407E-A947-70E740481C1C}">
                <a14:useLocalDpi xmlns:a14="http://schemas.microsoft.com/office/drawing/2010/main" val="0"/>
              </a:ext>
            </a:extLst>
          </a:blip>
          <a:srcRect t="10539" r="-1" b="5170"/>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13" name="Rectangle 4112">
            <a:extLst>
              <a:ext uri="{FF2B5EF4-FFF2-40B4-BE49-F238E27FC236}">
                <a16:creationId xmlns:a16="http://schemas.microsoft.com/office/drawing/2014/main" id="{F4EC6B62-8D18-47C6-815A-17919789F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50443" y="-1383557"/>
            <a:ext cx="6858000" cy="9625112"/>
          </a:xfrm>
          <a:prstGeom prst="rect">
            <a:avLst/>
          </a:prstGeom>
          <a:gradFill>
            <a:gsLst>
              <a:gs pos="100000">
                <a:srgbClr val="000000">
                  <a:alpha val="0"/>
                </a:srgbClr>
              </a:gs>
              <a:gs pos="0">
                <a:schemeClr val="tx1"/>
              </a:gs>
              <a:gs pos="55000">
                <a:srgbClr val="000000">
                  <a:alpha val="46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15" name="Straight Connector 4114">
            <a:extLst>
              <a:ext uri="{FF2B5EF4-FFF2-40B4-BE49-F238E27FC236}">
                <a16:creationId xmlns:a16="http://schemas.microsoft.com/office/drawing/2014/main" id="{4F1B00A1-15D3-42C2-B2D9-578BAF9AE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145" y="4991100"/>
            <a:ext cx="10381553"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117"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886C506-4111-5DB4-7EC9-B0A75393703B}"/>
              </a:ext>
            </a:extLst>
          </p:cNvPr>
          <p:cNvSpPr>
            <a:spLocks noGrp="1"/>
          </p:cNvSpPr>
          <p:nvPr>
            <p:ph type="title"/>
          </p:nvPr>
        </p:nvSpPr>
        <p:spPr>
          <a:xfrm>
            <a:off x="373060" y="663959"/>
            <a:ext cx="10362728" cy="4327115"/>
          </a:xfrm>
        </p:spPr>
        <p:txBody>
          <a:bodyPr vert="horz" lIns="91440" tIns="45720" rIns="91440" bIns="45720" rtlCol="0" anchor="t">
            <a:normAutofit/>
          </a:bodyPr>
          <a:lstStyle/>
          <a:p>
            <a:r>
              <a:rPr lang="en-US" sz="3000" dirty="0">
                <a:solidFill>
                  <a:srgbClr val="FFFFFF"/>
                </a:solidFill>
                <a:latin typeface="+mn-lt"/>
              </a:rPr>
              <a:t>KAKAOPRODUKTION</a:t>
            </a:r>
            <a:br>
              <a:rPr lang="en-US" sz="3000" dirty="0">
                <a:solidFill>
                  <a:srgbClr val="FFFFFF"/>
                </a:solidFill>
                <a:latin typeface="+mn-lt"/>
              </a:rPr>
            </a:br>
            <a:br>
              <a:rPr lang="en-US" sz="3000" dirty="0">
                <a:solidFill>
                  <a:srgbClr val="FFFFFF"/>
                </a:solidFill>
                <a:latin typeface="+mn-lt"/>
              </a:rPr>
            </a:br>
            <a:r>
              <a:rPr lang="en-US" sz="3000" dirty="0" err="1">
                <a:solidFill>
                  <a:srgbClr val="FFFFFF"/>
                </a:solidFill>
                <a:latin typeface="+mn-lt"/>
              </a:rPr>
              <a:t>Informiere</a:t>
            </a:r>
            <a:r>
              <a:rPr lang="en-US" sz="3000" dirty="0">
                <a:solidFill>
                  <a:srgbClr val="FFFFFF"/>
                </a:solidFill>
                <a:latin typeface="+mn-lt"/>
              </a:rPr>
              <a:t> dich </a:t>
            </a:r>
            <a:r>
              <a:rPr lang="en-US" sz="3000" dirty="0" err="1">
                <a:solidFill>
                  <a:srgbClr val="FFFFFF"/>
                </a:solidFill>
                <a:latin typeface="+mn-lt"/>
              </a:rPr>
              <a:t>mit</a:t>
            </a:r>
            <a:r>
              <a:rPr lang="en-US" sz="3000" dirty="0">
                <a:solidFill>
                  <a:srgbClr val="FFFFFF"/>
                </a:solidFill>
                <a:latin typeface="+mn-lt"/>
              </a:rPr>
              <a:t> </a:t>
            </a:r>
            <a:r>
              <a:rPr lang="en-US" sz="3000" dirty="0" err="1">
                <a:solidFill>
                  <a:srgbClr val="FFFFFF"/>
                </a:solidFill>
                <a:latin typeface="+mn-lt"/>
              </a:rPr>
              <a:t>Hilfe</a:t>
            </a:r>
            <a:r>
              <a:rPr lang="en-US" sz="3000" dirty="0">
                <a:solidFill>
                  <a:srgbClr val="FFFFFF"/>
                </a:solidFill>
                <a:latin typeface="+mn-lt"/>
              </a:rPr>
              <a:t> des Internets </a:t>
            </a:r>
            <a:r>
              <a:rPr lang="en-US" sz="3000" dirty="0" err="1">
                <a:solidFill>
                  <a:srgbClr val="FFFFFF"/>
                </a:solidFill>
                <a:latin typeface="+mn-lt"/>
              </a:rPr>
              <a:t>über</a:t>
            </a:r>
            <a:r>
              <a:rPr lang="en-US" sz="3000" dirty="0">
                <a:solidFill>
                  <a:srgbClr val="FFFFFF"/>
                </a:solidFill>
                <a:latin typeface="+mn-lt"/>
              </a:rPr>
              <a:t> </a:t>
            </a:r>
            <a:r>
              <a:rPr lang="en-US" sz="3000" dirty="0" err="1">
                <a:solidFill>
                  <a:srgbClr val="FFFFFF"/>
                </a:solidFill>
                <a:latin typeface="+mn-lt"/>
              </a:rPr>
              <a:t>verschiedene</a:t>
            </a:r>
            <a:r>
              <a:rPr lang="en-US" sz="3000" dirty="0">
                <a:solidFill>
                  <a:srgbClr val="FFFFFF"/>
                </a:solidFill>
                <a:latin typeface="+mn-lt"/>
              </a:rPr>
              <a:t> </a:t>
            </a:r>
            <a:r>
              <a:rPr lang="en-US" sz="3000" dirty="0" err="1">
                <a:solidFill>
                  <a:srgbClr val="FFFFFF"/>
                </a:solidFill>
                <a:latin typeface="+mn-lt"/>
              </a:rPr>
              <a:t>Aspekte</a:t>
            </a:r>
            <a:r>
              <a:rPr lang="en-US" sz="3000" dirty="0">
                <a:solidFill>
                  <a:srgbClr val="FFFFFF"/>
                </a:solidFill>
                <a:latin typeface="+mn-lt"/>
              </a:rPr>
              <a:t> der </a:t>
            </a:r>
            <a:r>
              <a:rPr lang="en-US" sz="3000" dirty="0" err="1">
                <a:solidFill>
                  <a:srgbClr val="FFFFFF"/>
                </a:solidFill>
                <a:latin typeface="+mn-lt"/>
              </a:rPr>
              <a:t>Kakaoproduktion</a:t>
            </a:r>
            <a:r>
              <a:rPr lang="en-US" sz="3000" dirty="0">
                <a:solidFill>
                  <a:srgbClr val="FFFFFF"/>
                </a:solidFill>
                <a:latin typeface="+mn-lt"/>
              </a:rPr>
              <a:t>. </a:t>
            </a:r>
            <a:br>
              <a:rPr lang="en-US" sz="3000" dirty="0">
                <a:solidFill>
                  <a:srgbClr val="FFFFFF"/>
                </a:solidFill>
                <a:latin typeface="+mn-lt"/>
              </a:rPr>
            </a:br>
            <a:br>
              <a:rPr lang="en-US" sz="3000" dirty="0">
                <a:solidFill>
                  <a:srgbClr val="FFFFFF"/>
                </a:solidFill>
                <a:latin typeface="+mn-lt"/>
              </a:rPr>
            </a:br>
            <a:r>
              <a:rPr lang="en-US" sz="3000" dirty="0">
                <a:solidFill>
                  <a:srgbClr val="FFFFFF"/>
                </a:solidFill>
                <a:latin typeface="+mn-lt"/>
              </a:rPr>
              <a:t>Anschliessend </a:t>
            </a:r>
            <a:r>
              <a:rPr lang="en-US" sz="3000" dirty="0" err="1">
                <a:solidFill>
                  <a:srgbClr val="FFFFFF"/>
                </a:solidFill>
                <a:latin typeface="+mn-lt"/>
              </a:rPr>
              <a:t>kannst</a:t>
            </a:r>
            <a:r>
              <a:rPr lang="en-US" sz="3000" dirty="0">
                <a:solidFill>
                  <a:srgbClr val="FFFFFF"/>
                </a:solidFill>
                <a:latin typeface="+mn-lt"/>
              </a:rPr>
              <a:t> du die </a:t>
            </a:r>
            <a:r>
              <a:rPr lang="en-US" sz="3000" dirty="0" err="1">
                <a:solidFill>
                  <a:srgbClr val="FFFFFF"/>
                </a:solidFill>
                <a:latin typeface="+mn-lt"/>
              </a:rPr>
              <a:t>gefundenen</a:t>
            </a:r>
            <a:r>
              <a:rPr lang="en-US" sz="3000" dirty="0">
                <a:solidFill>
                  <a:srgbClr val="FFFFFF"/>
                </a:solidFill>
                <a:latin typeface="+mn-lt"/>
              </a:rPr>
              <a:t> </a:t>
            </a:r>
            <a:r>
              <a:rPr lang="en-US" sz="3000" dirty="0" err="1">
                <a:solidFill>
                  <a:srgbClr val="FFFFFF"/>
                </a:solidFill>
                <a:latin typeface="+mn-lt"/>
              </a:rPr>
              <a:t>Informationen</a:t>
            </a:r>
            <a:r>
              <a:rPr lang="en-US" sz="3000" dirty="0">
                <a:solidFill>
                  <a:srgbClr val="FFFFFF"/>
                </a:solidFill>
                <a:latin typeface="+mn-lt"/>
              </a:rPr>
              <a:t> </a:t>
            </a:r>
            <a:r>
              <a:rPr lang="en-US" sz="3000" dirty="0" err="1">
                <a:solidFill>
                  <a:srgbClr val="FFFFFF"/>
                </a:solidFill>
                <a:latin typeface="+mn-lt"/>
              </a:rPr>
              <a:t>entweder</a:t>
            </a:r>
            <a:r>
              <a:rPr lang="en-US" sz="3000" dirty="0">
                <a:solidFill>
                  <a:srgbClr val="FFFFFF"/>
                </a:solidFill>
                <a:latin typeface="+mn-lt"/>
              </a:rPr>
              <a:t> auf der </a:t>
            </a:r>
            <a:r>
              <a:rPr lang="de-CH" sz="3000" dirty="0">
                <a:solidFill>
                  <a:srgbClr val="FFFFFF"/>
                </a:solidFill>
                <a:latin typeface="+mn-lt"/>
              </a:rPr>
              <a:t>digitalen</a:t>
            </a:r>
            <a:r>
              <a:rPr lang="en-US" sz="3000" dirty="0">
                <a:solidFill>
                  <a:srgbClr val="FFFFFF"/>
                </a:solidFill>
                <a:latin typeface="+mn-lt"/>
              </a:rPr>
              <a:t> </a:t>
            </a:r>
            <a:r>
              <a:rPr lang="en-US" sz="3000" dirty="0" err="1">
                <a:solidFill>
                  <a:srgbClr val="FFFFFF"/>
                </a:solidFill>
                <a:latin typeface="+mn-lt"/>
              </a:rPr>
              <a:t>Mindmap</a:t>
            </a:r>
            <a:r>
              <a:rPr lang="en-US" sz="3000" dirty="0">
                <a:solidFill>
                  <a:srgbClr val="FFFFFF"/>
                </a:solidFill>
                <a:latin typeface="+mn-lt"/>
              </a:rPr>
              <a:t> </a:t>
            </a:r>
            <a:r>
              <a:rPr lang="en-US" sz="3000" dirty="0" err="1">
                <a:solidFill>
                  <a:srgbClr val="FFFFFF"/>
                </a:solidFill>
                <a:latin typeface="+mn-lt"/>
              </a:rPr>
              <a:t>eintragen</a:t>
            </a:r>
            <a:r>
              <a:rPr lang="en-US" sz="3000" dirty="0">
                <a:solidFill>
                  <a:srgbClr val="FFFFFF"/>
                </a:solidFill>
                <a:latin typeface="+mn-lt"/>
              </a:rPr>
              <a:t> </a:t>
            </a:r>
            <a:r>
              <a:rPr lang="en-US" sz="3000" dirty="0" err="1">
                <a:solidFill>
                  <a:srgbClr val="FFFFFF"/>
                </a:solidFill>
                <a:latin typeface="+mn-lt"/>
              </a:rPr>
              <a:t>oder</a:t>
            </a:r>
            <a:r>
              <a:rPr lang="en-US" sz="3000" dirty="0">
                <a:solidFill>
                  <a:srgbClr val="FFFFFF"/>
                </a:solidFill>
                <a:latin typeface="+mn-lt"/>
              </a:rPr>
              <a:t> die </a:t>
            </a:r>
            <a:r>
              <a:rPr lang="en-US" sz="3000" dirty="0" err="1">
                <a:solidFill>
                  <a:srgbClr val="FFFFFF"/>
                </a:solidFill>
                <a:latin typeface="+mn-lt"/>
              </a:rPr>
              <a:t>ausgedruckte</a:t>
            </a:r>
            <a:r>
              <a:rPr lang="en-US" sz="3000" dirty="0">
                <a:solidFill>
                  <a:srgbClr val="FFFFFF"/>
                </a:solidFill>
                <a:latin typeface="+mn-lt"/>
              </a:rPr>
              <a:t> Version </a:t>
            </a:r>
            <a:r>
              <a:rPr lang="en-US" sz="3000" dirty="0" err="1">
                <a:solidFill>
                  <a:srgbClr val="FFFFFF"/>
                </a:solidFill>
                <a:latin typeface="+mn-lt"/>
              </a:rPr>
              <a:t>ergänzen</a:t>
            </a:r>
            <a:r>
              <a:rPr lang="en-US" sz="3000" dirty="0">
                <a:solidFill>
                  <a:srgbClr val="FFFFFF"/>
                </a:solidFill>
                <a:latin typeface="+mn-lt"/>
              </a:rPr>
              <a:t>.</a:t>
            </a:r>
          </a:p>
        </p:txBody>
      </p:sp>
      <p:cxnSp>
        <p:nvCxnSpPr>
          <p:cNvPr id="4119"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121"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Interaktive Schaltfläche: Zur Startseite wechseln 4">
            <a:hlinkClick r:id="rId3" action="ppaction://hlinksldjump" highlightClick="1"/>
            <a:extLst>
              <a:ext uri="{FF2B5EF4-FFF2-40B4-BE49-F238E27FC236}">
                <a16:creationId xmlns:a16="http://schemas.microsoft.com/office/drawing/2014/main" id="{F597FB7D-C252-2B6F-96B1-4843AEE4BBC9}"/>
              </a:ext>
            </a:extLst>
          </p:cNvPr>
          <p:cNvSpPr/>
          <p:nvPr/>
        </p:nvSpPr>
        <p:spPr>
          <a:xfrm>
            <a:off x="10906125" y="5667375"/>
            <a:ext cx="828668" cy="771525"/>
          </a:xfrm>
          <a:prstGeom prst="actionButtonHom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p>
        </p:txBody>
      </p:sp>
      <p:sp>
        <p:nvSpPr>
          <p:cNvPr id="3" name="Textfeld 2">
            <a:hlinkClick r:id="rId4" action="ppaction://hlinksldjump"/>
            <a:extLst>
              <a:ext uri="{FF2B5EF4-FFF2-40B4-BE49-F238E27FC236}">
                <a16:creationId xmlns:a16="http://schemas.microsoft.com/office/drawing/2014/main" id="{D7F6CCD3-0631-CC9A-0F5E-5B3CB5307BE9}"/>
              </a:ext>
            </a:extLst>
          </p:cNvPr>
          <p:cNvSpPr txBox="1"/>
          <p:nvPr/>
        </p:nvSpPr>
        <p:spPr>
          <a:xfrm>
            <a:off x="733016" y="5057577"/>
            <a:ext cx="4470400" cy="646331"/>
          </a:xfrm>
          <a:prstGeom prst="rect">
            <a:avLst/>
          </a:prstGeom>
          <a:noFill/>
          <a:ln>
            <a:solidFill>
              <a:schemeClr val="tx1"/>
            </a:solidFill>
          </a:ln>
        </p:spPr>
        <p:txBody>
          <a:bodyPr wrap="square" rtlCol="0">
            <a:spAutoFit/>
          </a:bodyPr>
          <a:lstStyle/>
          <a:p>
            <a:pPr algn="ctr"/>
            <a:r>
              <a:rPr lang="de-CH" dirty="0"/>
              <a:t>Informationen zur digitalen Mindmap</a:t>
            </a:r>
          </a:p>
          <a:p>
            <a:pPr algn="ctr"/>
            <a:r>
              <a:rPr lang="de-CH" dirty="0"/>
              <a:t>Hier klicken</a:t>
            </a:r>
          </a:p>
        </p:txBody>
      </p:sp>
      <p:sp>
        <p:nvSpPr>
          <p:cNvPr id="4" name="Textfeld 3">
            <a:hlinkClick r:id="rId5"/>
            <a:extLst>
              <a:ext uri="{FF2B5EF4-FFF2-40B4-BE49-F238E27FC236}">
                <a16:creationId xmlns:a16="http://schemas.microsoft.com/office/drawing/2014/main" id="{A874A13A-6C5B-3F22-ED90-D1C59676D7A4}"/>
              </a:ext>
            </a:extLst>
          </p:cNvPr>
          <p:cNvSpPr txBox="1"/>
          <p:nvPr/>
        </p:nvSpPr>
        <p:spPr>
          <a:xfrm>
            <a:off x="5568688" y="5047772"/>
            <a:ext cx="4470400" cy="646331"/>
          </a:xfrm>
          <a:prstGeom prst="rect">
            <a:avLst/>
          </a:prstGeom>
          <a:noFill/>
          <a:ln>
            <a:solidFill>
              <a:schemeClr val="tx1"/>
            </a:solidFill>
          </a:ln>
        </p:spPr>
        <p:txBody>
          <a:bodyPr wrap="square" rtlCol="0">
            <a:spAutoFit/>
          </a:bodyPr>
          <a:lstStyle/>
          <a:p>
            <a:pPr algn="ctr"/>
            <a:r>
              <a:rPr lang="de-CH" dirty="0"/>
              <a:t>Hier findest du die Papierform der Mindmap</a:t>
            </a:r>
          </a:p>
          <a:p>
            <a:pPr algn="ctr"/>
            <a:r>
              <a:rPr lang="de-CH" dirty="0"/>
              <a:t>Hier klicken</a:t>
            </a:r>
          </a:p>
        </p:txBody>
      </p:sp>
    </p:spTree>
    <p:extLst>
      <p:ext uri="{BB962C8B-B14F-4D97-AF65-F5344CB8AC3E}">
        <p14:creationId xmlns:p14="http://schemas.microsoft.com/office/powerpoint/2010/main" val="5777033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F194AEDE-F25F-43E6-A2C4-7FFF41074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5" name="Straight Connector 4104">
            <a:extLst>
              <a:ext uri="{FF2B5EF4-FFF2-40B4-BE49-F238E27FC236}">
                <a16:creationId xmlns:a16="http://schemas.microsoft.com/office/drawing/2014/main" id="{4C793C08-EF4C-422B-A728-6C717C47DF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07" name="Straight Connector 4106">
            <a:extLst>
              <a:ext uri="{FF2B5EF4-FFF2-40B4-BE49-F238E27FC236}">
                <a16:creationId xmlns:a16="http://schemas.microsoft.com/office/drawing/2014/main" id="{FE825BC6-56A8-46DE-8037-A9A577624B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09" name="Straight Connector 4108">
            <a:extLst>
              <a:ext uri="{FF2B5EF4-FFF2-40B4-BE49-F238E27FC236}">
                <a16:creationId xmlns:a16="http://schemas.microsoft.com/office/drawing/2014/main" id="{9EED8031-DD67-43C6-94A0-646636C95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4111"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asset-media">
            <a:extLst>
              <a:ext uri="{FF2B5EF4-FFF2-40B4-BE49-F238E27FC236}">
                <a16:creationId xmlns:a16="http://schemas.microsoft.com/office/drawing/2014/main" id="{240F9FE7-B76F-E338-9E0C-4B44D30709F2}"/>
              </a:ext>
            </a:extLst>
          </p:cNvPr>
          <p:cNvPicPr>
            <a:picLocks noGrp="1" noChangeAspect="1" noChangeArrowheads="1"/>
          </p:cNvPicPr>
          <p:nvPr>
            <p:ph idx="1"/>
          </p:nvPr>
        </p:nvPicPr>
        <p:blipFill rotWithShape="1">
          <a:blip r:embed="rId2">
            <a:alphaModFix amt="50000"/>
            <a:extLst>
              <a:ext uri="{28A0092B-C50C-407E-A947-70E740481C1C}">
                <a14:useLocalDpi xmlns:a14="http://schemas.microsoft.com/office/drawing/2010/main" val="0"/>
              </a:ext>
            </a:extLst>
          </a:blip>
          <a:srcRect t="10539" r="-1" b="5170"/>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13" name="Rectangle 4112">
            <a:extLst>
              <a:ext uri="{FF2B5EF4-FFF2-40B4-BE49-F238E27FC236}">
                <a16:creationId xmlns:a16="http://schemas.microsoft.com/office/drawing/2014/main" id="{F4EC6B62-8D18-47C6-815A-17919789F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50443" y="-1383557"/>
            <a:ext cx="6858000" cy="9625112"/>
          </a:xfrm>
          <a:prstGeom prst="rect">
            <a:avLst/>
          </a:prstGeom>
          <a:gradFill>
            <a:gsLst>
              <a:gs pos="100000">
                <a:srgbClr val="000000">
                  <a:alpha val="0"/>
                </a:srgbClr>
              </a:gs>
              <a:gs pos="0">
                <a:schemeClr val="tx1"/>
              </a:gs>
              <a:gs pos="55000">
                <a:srgbClr val="000000">
                  <a:alpha val="46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15" name="Straight Connector 4114">
            <a:extLst>
              <a:ext uri="{FF2B5EF4-FFF2-40B4-BE49-F238E27FC236}">
                <a16:creationId xmlns:a16="http://schemas.microsoft.com/office/drawing/2014/main" id="{4F1B00A1-15D3-42C2-B2D9-578BAF9AE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145" y="4991100"/>
            <a:ext cx="10381553"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117"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886C506-4111-5DB4-7EC9-B0A75393703B}"/>
              </a:ext>
            </a:extLst>
          </p:cNvPr>
          <p:cNvSpPr>
            <a:spLocks noGrp="1"/>
          </p:cNvSpPr>
          <p:nvPr>
            <p:ph type="title"/>
          </p:nvPr>
        </p:nvSpPr>
        <p:spPr>
          <a:xfrm>
            <a:off x="373060" y="663959"/>
            <a:ext cx="10362728" cy="4327115"/>
          </a:xfrm>
        </p:spPr>
        <p:txBody>
          <a:bodyPr vert="horz" lIns="91440" tIns="45720" rIns="91440" bIns="45720" rtlCol="0" anchor="t">
            <a:normAutofit fontScale="90000"/>
          </a:bodyPr>
          <a:lstStyle/>
          <a:p>
            <a:r>
              <a:rPr lang="en-US" sz="3000" dirty="0">
                <a:solidFill>
                  <a:srgbClr val="FFFFFF"/>
                </a:solidFill>
                <a:latin typeface="+mn-lt"/>
              </a:rPr>
              <a:t>KAKAOPRODUKTION – </a:t>
            </a:r>
            <a:r>
              <a:rPr lang="en-US" sz="3000" dirty="0" err="1">
                <a:solidFill>
                  <a:srgbClr val="FFFFFF"/>
                </a:solidFill>
                <a:latin typeface="+mn-lt"/>
              </a:rPr>
              <a:t>digitale</a:t>
            </a:r>
            <a:r>
              <a:rPr lang="en-US" sz="3000" dirty="0">
                <a:solidFill>
                  <a:srgbClr val="FFFFFF"/>
                </a:solidFill>
                <a:latin typeface="+mn-lt"/>
              </a:rPr>
              <a:t> </a:t>
            </a:r>
            <a:r>
              <a:rPr lang="en-US" sz="3000" dirty="0" err="1">
                <a:solidFill>
                  <a:srgbClr val="FFFFFF"/>
                </a:solidFill>
                <a:latin typeface="+mn-lt"/>
              </a:rPr>
              <a:t>Mindmap</a:t>
            </a:r>
            <a:br>
              <a:rPr lang="en-US" sz="3000" dirty="0">
                <a:solidFill>
                  <a:srgbClr val="FFFFFF"/>
                </a:solidFill>
                <a:latin typeface="+mn-lt"/>
              </a:rPr>
            </a:br>
            <a:br>
              <a:rPr lang="en-US" sz="3000" dirty="0">
                <a:solidFill>
                  <a:srgbClr val="FFFFFF"/>
                </a:solidFill>
                <a:latin typeface="+mn-lt"/>
              </a:rPr>
            </a:br>
            <a:br>
              <a:rPr lang="en-US" sz="3000" dirty="0">
                <a:solidFill>
                  <a:srgbClr val="FFFFFF"/>
                </a:solidFill>
                <a:latin typeface="+mn-lt"/>
              </a:rPr>
            </a:br>
            <a:r>
              <a:rPr lang="en-US" sz="3000" dirty="0" err="1">
                <a:solidFill>
                  <a:srgbClr val="FFFFFF"/>
                </a:solidFill>
                <a:latin typeface="+mn-lt"/>
              </a:rPr>
              <a:t>Wenn</a:t>
            </a:r>
            <a:r>
              <a:rPr lang="en-US" sz="3000" dirty="0">
                <a:solidFill>
                  <a:srgbClr val="FFFFFF"/>
                </a:solidFill>
                <a:latin typeface="+mn-lt"/>
              </a:rPr>
              <a:t> du auf die Box </a:t>
            </a:r>
            <a:r>
              <a:rPr lang="en-US" sz="3000" dirty="0" err="1">
                <a:solidFill>
                  <a:srgbClr val="FFFFFF"/>
                </a:solidFill>
                <a:latin typeface="+mn-lt"/>
              </a:rPr>
              <a:t>unten</a:t>
            </a:r>
            <a:r>
              <a:rPr lang="en-US" sz="3000" dirty="0">
                <a:solidFill>
                  <a:srgbClr val="FFFFFF"/>
                </a:solidFill>
                <a:latin typeface="+mn-lt"/>
              </a:rPr>
              <a:t> </a:t>
            </a:r>
            <a:r>
              <a:rPr lang="en-US" sz="3000" dirty="0" err="1">
                <a:solidFill>
                  <a:srgbClr val="FFFFFF"/>
                </a:solidFill>
                <a:latin typeface="+mn-lt"/>
              </a:rPr>
              <a:t>klickst</a:t>
            </a:r>
            <a:r>
              <a:rPr lang="en-US" sz="3000" dirty="0">
                <a:solidFill>
                  <a:srgbClr val="FFFFFF"/>
                </a:solidFill>
                <a:latin typeface="+mn-lt"/>
              </a:rPr>
              <a:t>, </a:t>
            </a:r>
            <a:r>
              <a:rPr lang="en-US" sz="3000" dirty="0" err="1">
                <a:solidFill>
                  <a:srgbClr val="FFFFFF"/>
                </a:solidFill>
                <a:latin typeface="+mn-lt"/>
              </a:rPr>
              <a:t>gelangst</a:t>
            </a:r>
            <a:r>
              <a:rPr lang="en-US" sz="3000" dirty="0">
                <a:solidFill>
                  <a:srgbClr val="FFFFFF"/>
                </a:solidFill>
                <a:latin typeface="+mn-lt"/>
              </a:rPr>
              <a:t> du </a:t>
            </a:r>
            <a:r>
              <a:rPr lang="en-US" sz="3000" dirty="0" err="1">
                <a:solidFill>
                  <a:srgbClr val="FFFFFF"/>
                </a:solidFill>
                <a:latin typeface="+mn-lt"/>
              </a:rPr>
              <a:t>direkt</a:t>
            </a:r>
            <a:r>
              <a:rPr lang="en-US" sz="3000" dirty="0">
                <a:solidFill>
                  <a:srgbClr val="FFFFFF"/>
                </a:solidFill>
                <a:latin typeface="+mn-lt"/>
              </a:rPr>
              <a:t> </a:t>
            </a:r>
            <a:r>
              <a:rPr lang="en-US" sz="3000" dirty="0" err="1">
                <a:solidFill>
                  <a:srgbClr val="FFFFFF"/>
                </a:solidFill>
                <a:latin typeface="+mn-lt"/>
              </a:rPr>
              <a:t>zur</a:t>
            </a:r>
            <a:r>
              <a:rPr lang="en-US" sz="3000" dirty="0">
                <a:solidFill>
                  <a:srgbClr val="FFFFFF"/>
                </a:solidFill>
                <a:latin typeface="+mn-lt"/>
              </a:rPr>
              <a:t> </a:t>
            </a:r>
            <a:r>
              <a:rPr lang="en-US" sz="3000" dirty="0" err="1">
                <a:solidFill>
                  <a:srgbClr val="FFFFFF"/>
                </a:solidFill>
                <a:latin typeface="+mn-lt"/>
              </a:rPr>
              <a:t>digitalen</a:t>
            </a:r>
            <a:r>
              <a:rPr lang="en-US" sz="3000" dirty="0">
                <a:solidFill>
                  <a:srgbClr val="FFFFFF"/>
                </a:solidFill>
                <a:latin typeface="+mn-lt"/>
              </a:rPr>
              <a:t> </a:t>
            </a:r>
            <a:r>
              <a:rPr lang="en-US" sz="3000" dirty="0" err="1">
                <a:solidFill>
                  <a:srgbClr val="FFFFFF"/>
                </a:solidFill>
                <a:latin typeface="+mn-lt"/>
              </a:rPr>
              <a:t>Mindmap</a:t>
            </a:r>
            <a:r>
              <a:rPr lang="en-US" sz="3000" dirty="0">
                <a:solidFill>
                  <a:srgbClr val="FFFFFF"/>
                </a:solidFill>
                <a:latin typeface="+mn-lt"/>
              </a:rPr>
              <a:t>. So </a:t>
            </a:r>
            <a:r>
              <a:rPr lang="en-US" sz="3000" dirty="0" err="1">
                <a:solidFill>
                  <a:srgbClr val="FFFFFF"/>
                </a:solidFill>
                <a:latin typeface="+mn-lt"/>
              </a:rPr>
              <a:t>bearbeitest</a:t>
            </a:r>
            <a:r>
              <a:rPr lang="en-US" sz="3000" dirty="0">
                <a:solidFill>
                  <a:srgbClr val="FFFFFF"/>
                </a:solidFill>
                <a:latin typeface="+mn-lt"/>
              </a:rPr>
              <a:t> du </a:t>
            </a:r>
            <a:r>
              <a:rPr lang="en-US" sz="3000" dirty="0" err="1">
                <a:solidFill>
                  <a:srgbClr val="FFFFFF"/>
                </a:solidFill>
                <a:latin typeface="+mn-lt"/>
              </a:rPr>
              <a:t>diese</a:t>
            </a:r>
            <a:r>
              <a:rPr lang="en-US" sz="3000" dirty="0">
                <a:solidFill>
                  <a:srgbClr val="FFFFFF"/>
                </a:solidFill>
                <a:latin typeface="+mn-lt"/>
              </a:rPr>
              <a:t>:</a:t>
            </a:r>
            <a:br>
              <a:rPr lang="en-US" sz="3000" dirty="0">
                <a:solidFill>
                  <a:srgbClr val="FFFFFF"/>
                </a:solidFill>
                <a:latin typeface="+mn-lt"/>
              </a:rPr>
            </a:br>
            <a:r>
              <a:rPr lang="en-US" sz="3000" dirty="0">
                <a:solidFill>
                  <a:srgbClr val="FFFFFF"/>
                </a:solidFill>
                <a:latin typeface="+mn-lt"/>
              </a:rPr>
              <a:t>		</a:t>
            </a:r>
            <a:br>
              <a:rPr lang="en-US" sz="3000" dirty="0">
                <a:solidFill>
                  <a:srgbClr val="FFFFFF"/>
                </a:solidFill>
                <a:latin typeface="+mn-lt"/>
              </a:rPr>
            </a:br>
            <a:r>
              <a:rPr lang="en-US" sz="3000" dirty="0">
                <a:solidFill>
                  <a:srgbClr val="FFFFFF"/>
                </a:solidFill>
                <a:latin typeface="+mn-lt"/>
              </a:rPr>
              <a:t>		</a:t>
            </a:r>
            <a:r>
              <a:rPr lang="en-US" sz="2000" dirty="0" err="1">
                <a:solidFill>
                  <a:srgbClr val="FFFFFF"/>
                </a:solidFill>
                <a:latin typeface="+mn-lt"/>
              </a:rPr>
              <a:t>Verwende</a:t>
            </a:r>
            <a:r>
              <a:rPr lang="en-US" sz="2000" dirty="0">
                <a:solidFill>
                  <a:srgbClr val="FFFFFF"/>
                </a:solidFill>
                <a:latin typeface="+mn-lt"/>
              </a:rPr>
              <a:t> das </a:t>
            </a:r>
            <a:r>
              <a:rPr lang="en-US" sz="2000" dirty="0" err="1">
                <a:solidFill>
                  <a:srgbClr val="FFFFFF"/>
                </a:solidFill>
                <a:latin typeface="+mn-lt"/>
              </a:rPr>
              <a:t>Stiftsymbol</a:t>
            </a:r>
            <a:r>
              <a:rPr lang="en-US" sz="2000" dirty="0">
                <a:solidFill>
                  <a:srgbClr val="FFFFFF"/>
                </a:solidFill>
                <a:latin typeface="+mn-lt"/>
              </a:rPr>
              <a:t>, um die </a:t>
            </a:r>
            <a:r>
              <a:rPr lang="en-US" sz="2000" dirty="0" err="1">
                <a:solidFill>
                  <a:srgbClr val="FFFFFF"/>
                </a:solidFill>
                <a:latin typeface="+mn-lt"/>
              </a:rPr>
              <a:t>Mindmap</a:t>
            </a:r>
            <a:r>
              <a:rPr lang="en-US" sz="2000" dirty="0">
                <a:solidFill>
                  <a:srgbClr val="FFFFFF"/>
                </a:solidFill>
                <a:latin typeface="+mn-lt"/>
              </a:rPr>
              <a:t> </a:t>
            </a:r>
            <a:r>
              <a:rPr lang="en-US" sz="2000" dirty="0" err="1">
                <a:solidFill>
                  <a:srgbClr val="FFFFFF"/>
                </a:solidFill>
                <a:latin typeface="+mn-lt"/>
              </a:rPr>
              <a:t>zu</a:t>
            </a:r>
            <a:r>
              <a:rPr lang="en-US" sz="2000" dirty="0">
                <a:solidFill>
                  <a:srgbClr val="FFFFFF"/>
                </a:solidFill>
                <a:latin typeface="+mn-lt"/>
              </a:rPr>
              <a:t> </a:t>
            </a:r>
            <a:r>
              <a:rPr lang="en-US" sz="2000" dirty="0" err="1">
                <a:solidFill>
                  <a:srgbClr val="FFFFFF"/>
                </a:solidFill>
                <a:latin typeface="+mn-lt"/>
              </a:rPr>
              <a:t>bearbeiten</a:t>
            </a:r>
            <a:br>
              <a:rPr lang="en-US" sz="2000" dirty="0">
                <a:solidFill>
                  <a:srgbClr val="FFFFFF"/>
                </a:solidFill>
                <a:latin typeface="+mn-lt"/>
              </a:rPr>
            </a:br>
            <a:br>
              <a:rPr lang="en-US" sz="2000" dirty="0">
                <a:solidFill>
                  <a:srgbClr val="FFFFFF"/>
                </a:solidFill>
                <a:latin typeface="+mn-lt"/>
              </a:rPr>
            </a:br>
            <a:br>
              <a:rPr lang="en-US" sz="2000" dirty="0">
                <a:solidFill>
                  <a:srgbClr val="FFFFFF"/>
                </a:solidFill>
                <a:latin typeface="+mn-lt"/>
              </a:rPr>
            </a:br>
            <a:r>
              <a:rPr lang="en-US" sz="2000" dirty="0">
                <a:solidFill>
                  <a:srgbClr val="FFFFFF"/>
                </a:solidFill>
                <a:latin typeface="+mn-lt"/>
              </a:rPr>
              <a:t>		</a:t>
            </a:r>
            <a:r>
              <a:rPr lang="en-US" sz="2000" dirty="0" err="1">
                <a:solidFill>
                  <a:srgbClr val="FFFFFF"/>
                </a:solidFill>
                <a:latin typeface="+mn-lt"/>
              </a:rPr>
              <a:t>Durch</a:t>
            </a:r>
            <a:r>
              <a:rPr lang="en-US" sz="2000" dirty="0">
                <a:solidFill>
                  <a:srgbClr val="FFFFFF"/>
                </a:solidFill>
                <a:latin typeface="+mn-lt"/>
              </a:rPr>
              <a:t> </a:t>
            </a:r>
            <a:r>
              <a:rPr lang="en-US" sz="2000" dirty="0" err="1">
                <a:solidFill>
                  <a:srgbClr val="FFFFFF"/>
                </a:solidFill>
                <a:latin typeface="+mn-lt"/>
              </a:rPr>
              <a:t>einen</a:t>
            </a:r>
            <a:r>
              <a:rPr lang="en-US" sz="2000" dirty="0">
                <a:solidFill>
                  <a:srgbClr val="FFFFFF"/>
                </a:solidFill>
                <a:latin typeface="+mn-lt"/>
              </a:rPr>
              <a:t> </a:t>
            </a:r>
            <a:r>
              <a:rPr lang="en-US" sz="2000" dirty="0" err="1">
                <a:solidFill>
                  <a:srgbClr val="FFFFFF"/>
                </a:solidFill>
                <a:latin typeface="+mn-lt"/>
              </a:rPr>
              <a:t>Rechtsklick</a:t>
            </a:r>
            <a:r>
              <a:rPr lang="en-US" sz="2000" dirty="0">
                <a:solidFill>
                  <a:srgbClr val="FFFFFF"/>
                </a:solidFill>
                <a:latin typeface="+mn-lt"/>
              </a:rPr>
              <a:t> auf </a:t>
            </a:r>
            <a:r>
              <a:rPr lang="en-US" sz="2000" dirty="0" err="1">
                <a:solidFill>
                  <a:srgbClr val="FFFFFF"/>
                </a:solidFill>
                <a:latin typeface="+mn-lt"/>
              </a:rPr>
              <a:t>ein</a:t>
            </a:r>
            <a:r>
              <a:rPr lang="en-US" sz="2000" dirty="0">
                <a:solidFill>
                  <a:srgbClr val="FFFFFF"/>
                </a:solidFill>
                <a:latin typeface="+mn-lt"/>
              </a:rPr>
              <a:t> Feld, </a:t>
            </a:r>
            <a:r>
              <a:rPr lang="en-US" sz="2000" dirty="0" err="1">
                <a:solidFill>
                  <a:srgbClr val="FFFFFF"/>
                </a:solidFill>
                <a:latin typeface="+mn-lt"/>
              </a:rPr>
              <a:t>kannst</a:t>
            </a:r>
            <a:r>
              <a:rPr lang="en-US" sz="2000" dirty="0">
                <a:solidFill>
                  <a:srgbClr val="FFFFFF"/>
                </a:solidFill>
                <a:latin typeface="+mn-lt"/>
              </a:rPr>
              <a:t> du alle </a:t>
            </a:r>
            <a:r>
              <a:rPr lang="en-US" sz="2000" dirty="0" err="1">
                <a:solidFill>
                  <a:srgbClr val="FFFFFF"/>
                </a:solidFill>
                <a:latin typeface="+mn-lt"/>
              </a:rPr>
              <a:t>möglichen</a:t>
            </a:r>
            <a:r>
              <a:rPr lang="en-US" sz="2000" dirty="0">
                <a:solidFill>
                  <a:srgbClr val="FFFFFF"/>
                </a:solidFill>
                <a:latin typeface="+mn-lt"/>
              </a:rPr>
              <a:t> </a:t>
            </a:r>
            <a:r>
              <a:rPr lang="en-US" sz="2000" dirty="0" err="1">
                <a:solidFill>
                  <a:srgbClr val="FFFFFF"/>
                </a:solidFill>
                <a:latin typeface="+mn-lt"/>
              </a:rPr>
              <a:t>Optionen</a:t>
            </a:r>
            <a:r>
              <a:rPr lang="en-US" sz="2000" dirty="0">
                <a:solidFill>
                  <a:srgbClr val="FFFFFF"/>
                </a:solidFill>
                <a:latin typeface="+mn-lt"/>
              </a:rPr>
              <a:t> </a:t>
            </a:r>
            <a:r>
              <a:rPr lang="en-US" sz="2000" dirty="0" err="1">
                <a:solidFill>
                  <a:srgbClr val="FFFFFF"/>
                </a:solidFill>
                <a:latin typeface="+mn-lt"/>
              </a:rPr>
              <a:t>anzeigen</a:t>
            </a:r>
            <a:r>
              <a:rPr lang="en-US" sz="2000" dirty="0">
                <a:solidFill>
                  <a:srgbClr val="FFFFFF"/>
                </a:solidFill>
                <a:latin typeface="+mn-lt"/>
              </a:rPr>
              <a:t> </a:t>
            </a:r>
            <a:r>
              <a:rPr lang="en-US" sz="2000" dirty="0" err="1">
                <a:solidFill>
                  <a:srgbClr val="FFFFFF"/>
                </a:solidFill>
                <a:latin typeface="+mn-lt"/>
              </a:rPr>
              <a:t>lassen</a:t>
            </a:r>
            <a:r>
              <a:rPr lang="en-US" sz="2000" dirty="0">
                <a:solidFill>
                  <a:srgbClr val="FFFFFF"/>
                </a:solidFill>
                <a:latin typeface="+mn-lt"/>
              </a:rPr>
              <a:t>.	</a:t>
            </a:r>
            <a:br>
              <a:rPr lang="en-US" sz="2000" dirty="0">
                <a:solidFill>
                  <a:srgbClr val="FFFFFF"/>
                </a:solidFill>
                <a:latin typeface="+mn-lt"/>
              </a:rPr>
            </a:br>
            <a:br>
              <a:rPr lang="en-US" sz="2000" dirty="0">
                <a:solidFill>
                  <a:srgbClr val="FFFFFF"/>
                </a:solidFill>
                <a:latin typeface="+mn-lt"/>
              </a:rPr>
            </a:br>
            <a:r>
              <a:rPr lang="en-US" sz="3000" dirty="0">
                <a:solidFill>
                  <a:srgbClr val="FFFFFF"/>
                </a:solidFill>
                <a:latin typeface="+mn-lt"/>
              </a:rPr>
              <a:t>		</a:t>
            </a:r>
            <a:br>
              <a:rPr lang="en-US" sz="3000" dirty="0">
                <a:solidFill>
                  <a:srgbClr val="FFFFFF"/>
                </a:solidFill>
                <a:latin typeface="+mn-lt"/>
              </a:rPr>
            </a:br>
            <a:br>
              <a:rPr lang="en-US" sz="3000" dirty="0">
                <a:solidFill>
                  <a:srgbClr val="FFFFFF"/>
                </a:solidFill>
                <a:latin typeface="+mn-lt"/>
              </a:rPr>
            </a:br>
            <a:endParaRPr lang="en-US" sz="3000" dirty="0">
              <a:solidFill>
                <a:srgbClr val="FFFFFF"/>
              </a:solidFill>
              <a:latin typeface="+mn-lt"/>
            </a:endParaRPr>
          </a:p>
        </p:txBody>
      </p:sp>
      <p:cxnSp>
        <p:nvCxnSpPr>
          <p:cNvPr id="4119"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121"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Interaktive Schaltfläche: Zur Startseite wechseln 4">
            <a:hlinkClick r:id="rId3" action="ppaction://hlinksldjump" highlightClick="1"/>
            <a:extLst>
              <a:ext uri="{FF2B5EF4-FFF2-40B4-BE49-F238E27FC236}">
                <a16:creationId xmlns:a16="http://schemas.microsoft.com/office/drawing/2014/main" id="{F597FB7D-C252-2B6F-96B1-4843AEE4BBC9}"/>
              </a:ext>
            </a:extLst>
          </p:cNvPr>
          <p:cNvSpPr/>
          <p:nvPr/>
        </p:nvSpPr>
        <p:spPr>
          <a:xfrm>
            <a:off x="10906125" y="5667375"/>
            <a:ext cx="828668" cy="771525"/>
          </a:xfrm>
          <a:prstGeom prst="actionButtonHom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p>
        </p:txBody>
      </p:sp>
      <p:sp>
        <p:nvSpPr>
          <p:cNvPr id="3" name="Textfeld 2">
            <a:hlinkClick r:id="rId4"/>
            <a:extLst>
              <a:ext uri="{FF2B5EF4-FFF2-40B4-BE49-F238E27FC236}">
                <a16:creationId xmlns:a16="http://schemas.microsoft.com/office/drawing/2014/main" id="{D7F6CCD3-0631-CC9A-0F5E-5B3CB5307BE9}"/>
              </a:ext>
            </a:extLst>
          </p:cNvPr>
          <p:cNvSpPr txBox="1"/>
          <p:nvPr/>
        </p:nvSpPr>
        <p:spPr>
          <a:xfrm>
            <a:off x="3325679" y="5186272"/>
            <a:ext cx="4470400" cy="646331"/>
          </a:xfrm>
          <a:prstGeom prst="rect">
            <a:avLst/>
          </a:prstGeom>
          <a:noFill/>
          <a:ln>
            <a:solidFill>
              <a:schemeClr val="tx1"/>
            </a:solidFill>
          </a:ln>
        </p:spPr>
        <p:txBody>
          <a:bodyPr wrap="square" rtlCol="0">
            <a:spAutoFit/>
          </a:bodyPr>
          <a:lstStyle/>
          <a:p>
            <a:pPr algn="ctr"/>
            <a:r>
              <a:rPr lang="de-CH" dirty="0"/>
              <a:t>Zur digitalen Mindmap</a:t>
            </a:r>
          </a:p>
          <a:p>
            <a:pPr algn="ctr"/>
            <a:r>
              <a:rPr lang="de-CH" dirty="0"/>
              <a:t>Hier klicken</a:t>
            </a:r>
          </a:p>
        </p:txBody>
      </p:sp>
      <p:pic>
        <p:nvPicPr>
          <p:cNvPr id="7" name="Grafik 6">
            <a:extLst>
              <a:ext uri="{FF2B5EF4-FFF2-40B4-BE49-F238E27FC236}">
                <a16:creationId xmlns:a16="http://schemas.microsoft.com/office/drawing/2014/main" id="{3F020A90-F92F-6510-CBE7-39AF907DBC4D}"/>
              </a:ext>
            </a:extLst>
          </p:cNvPr>
          <p:cNvPicPr>
            <a:picLocks noChangeAspect="1"/>
          </p:cNvPicPr>
          <p:nvPr/>
        </p:nvPicPr>
        <p:blipFill>
          <a:blip r:embed="rId5"/>
          <a:stretch>
            <a:fillRect/>
          </a:stretch>
        </p:blipFill>
        <p:spPr>
          <a:xfrm>
            <a:off x="1230793" y="2816344"/>
            <a:ext cx="838317" cy="752580"/>
          </a:xfrm>
          <a:prstGeom prst="rect">
            <a:avLst/>
          </a:prstGeom>
        </p:spPr>
      </p:pic>
      <p:pic>
        <p:nvPicPr>
          <p:cNvPr id="9" name="Grafik 8">
            <a:extLst>
              <a:ext uri="{FF2B5EF4-FFF2-40B4-BE49-F238E27FC236}">
                <a16:creationId xmlns:a16="http://schemas.microsoft.com/office/drawing/2014/main" id="{C9869812-FB85-D4EB-714B-06062E4C970A}"/>
              </a:ext>
            </a:extLst>
          </p:cNvPr>
          <p:cNvPicPr>
            <a:picLocks noChangeAspect="1"/>
          </p:cNvPicPr>
          <p:nvPr/>
        </p:nvPicPr>
        <p:blipFill>
          <a:blip r:embed="rId6"/>
          <a:stretch>
            <a:fillRect/>
          </a:stretch>
        </p:blipFill>
        <p:spPr>
          <a:xfrm>
            <a:off x="1249167" y="3800910"/>
            <a:ext cx="819943" cy="1080000"/>
          </a:xfrm>
          <a:prstGeom prst="rect">
            <a:avLst/>
          </a:prstGeom>
        </p:spPr>
      </p:pic>
    </p:spTree>
    <p:extLst>
      <p:ext uri="{BB962C8B-B14F-4D97-AF65-F5344CB8AC3E}">
        <p14:creationId xmlns:p14="http://schemas.microsoft.com/office/powerpoint/2010/main" val="13443403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0" name="Rectangle 2079">
            <a:extLst>
              <a:ext uri="{FF2B5EF4-FFF2-40B4-BE49-F238E27FC236}">
                <a16:creationId xmlns:a16="http://schemas.microsoft.com/office/drawing/2014/main" id="{F194AEDE-F25F-43E6-A2C4-7FFF41074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82" name="Straight Connector 2081">
            <a:extLst>
              <a:ext uri="{FF2B5EF4-FFF2-40B4-BE49-F238E27FC236}">
                <a16:creationId xmlns:a16="http://schemas.microsoft.com/office/drawing/2014/main" id="{4C793C08-EF4C-422B-A728-6C717C47DF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4" name="Straight Connector 2083">
            <a:extLst>
              <a:ext uri="{FF2B5EF4-FFF2-40B4-BE49-F238E27FC236}">
                <a16:creationId xmlns:a16="http://schemas.microsoft.com/office/drawing/2014/main" id="{FE825BC6-56A8-46DE-8037-A9A577624B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6" name="Straight Connector 2085">
            <a:extLst>
              <a:ext uri="{FF2B5EF4-FFF2-40B4-BE49-F238E27FC236}">
                <a16:creationId xmlns:a16="http://schemas.microsoft.com/office/drawing/2014/main" id="{9EED8031-DD67-43C6-94A0-646636C95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88"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asset-media">
            <a:extLst>
              <a:ext uri="{FF2B5EF4-FFF2-40B4-BE49-F238E27FC236}">
                <a16:creationId xmlns:a16="http://schemas.microsoft.com/office/drawing/2014/main" id="{56ED202D-F908-E86B-A102-264E7AC863DE}"/>
              </a:ext>
            </a:extLst>
          </p:cNvPr>
          <p:cNvPicPr>
            <a:picLocks noGrp="1" noChangeAspect="1" noChangeArrowheads="1"/>
          </p:cNvPicPr>
          <p:nvPr>
            <p:ph idx="1"/>
          </p:nvPr>
        </p:nvPicPr>
        <p:blipFill rotWithShape="1">
          <a:blip r:embed="rId3">
            <a:alphaModFix amt="50000"/>
            <a:extLst>
              <a:ext uri="{28A0092B-C50C-407E-A947-70E740481C1C}">
                <a14:useLocalDpi xmlns:a14="http://schemas.microsoft.com/office/drawing/2010/main" val="0"/>
              </a:ext>
            </a:extLst>
          </a:blip>
          <a:srcRect t="90" r="-1" b="15301"/>
          <a:stretch/>
        </p:blipFill>
        <p:spPr bwMode="auto">
          <a:xfrm>
            <a:off x="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90" name="Rectangle 2089">
            <a:extLst>
              <a:ext uri="{FF2B5EF4-FFF2-40B4-BE49-F238E27FC236}">
                <a16:creationId xmlns:a16="http://schemas.microsoft.com/office/drawing/2014/main" id="{F4EC6B62-8D18-47C6-815A-17919789F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50443" y="-1383557"/>
            <a:ext cx="6858000" cy="9625112"/>
          </a:xfrm>
          <a:prstGeom prst="rect">
            <a:avLst/>
          </a:prstGeom>
          <a:gradFill>
            <a:gsLst>
              <a:gs pos="100000">
                <a:srgbClr val="000000">
                  <a:alpha val="0"/>
                </a:srgbClr>
              </a:gs>
              <a:gs pos="0">
                <a:schemeClr val="tx1"/>
              </a:gs>
              <a:gs pos="55000">
                <a:srgbClr val="000000">
                  <a:alpha val="46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92" name="Straight Connector 2091">
            <a:extLst>
              <a:ext uri="{FF2B5EF4-FFF2-40B4-BE49-F238E27FC236}">
                <a16:creationId xmlns:a16="http://schemas.microsoft.com/office/drawing/2014/main" id="{4F1B00A1-15D3-42C2-B2D9-578BAF9AE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145" y="4991100"/>
            <a:ext cx="10381553"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94"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886C506-4111-5DB4-7EC9-B0A75393703B}"/>
              </a:ext>
            </a:extLst>
          </p:cNvPr>
          <p:cNvSpPr>
            <a:spLocks noGrp="1"/>
          </p:cNvSpPr>
          <p:nvPr>
            <p:ph type="title"/>
          </p:nvPr>
        </p:nvSpPr>
        <p:spPr>
          <a:xfrm>
            <a:off x="373060" y="663959"/>
            <a:ext cx="10362730" cy="4327115"/>
          </a:xfrm>
        </p:spPr>
        <p:txBody>
          <a:bodyPr vert="horz" lIns="91440" tIns="45720" rIns="91440" bIns="45720" rtlCol="0" anchor="t">
            <a:normAutofit/>
          </a:bodyPr>
          <a:lstStyle/>
          <a:p>
            <a:r>
              <a:rPr lang="de-CH" sz="3000" dirty="0">
                <a:solidFill>
                  <a:srgbClr val="FFFFFF"/>
                </a:solidFill>
                <a:latin typeface="+mn-lt"/>
              </a:rPr>
              <a:t>SCHOKOLADENHERSTELLUNG</a:t>
            </a:r>
            <a:br>
              <a:rPr lang="de-CH" sz="3000" dirty="0">
                <a:solidFill>
                  <a:srgbClr val="FFFFFF"/>
                </a:solidFill>
                <a:latin typeface="+mn-lt"/>
              </a:rPr>
            </a:br>
            <a:br>
              <a:rPr lang="de-CH" sz="3000" dirty="0">
                <a:solidFill>
                  <a:srgbClr val="FFFFFF"/>
                </a:solidFill>
                <a:latin typeface="+mn-lt"/>
              </a:rPr>
            </a:br>
            <a:r>
              <a:rPr lang="de-CH" sz="3000" dirty="0">
                <a:solidFill>
                  <a:srgbClr val="FFFFFF"/>
                </a:solidFill>
                <a:latin typeface="+mn-lt"/>
              </a:rPr>
              <a:t>Bis aus den Kakaobohnen die feine Schokolade entsteht, müssen einige Schritte durchlaufen werden. </a:t>
            </a:r>
            <a:br>
              <a:rPr lang="de-CH" sz="3000" dirty="0">
                <a:solidFill>
                  <a:srgbClr val="FFFFFF"/>
                </a:solidFill>
                <a:latin typeface="+mn-lt"/>
              </a:rPr>
            </a:br>
            <a:br>
              <a:rPr lang="de-CH" sz="3000" dirty="0">
                <a:solidFill>
                  <a:srgbClr val="FFFFFF"/>
                </a:solidFill>
                <a:latin typeface="+mn-lt"/>
              </a:rPr>
            </a:br>
            <a:r>
              <a:rPr lang="de-CH" sz="3000" dirty="0">
                <a:solidFill>
                  <a:srgbClr val="FFFFFF"/>
                </a:solidFill>
                <a:latin typeface="+mn-lt"/>
              </a:rPr>
              <a:t>Hier findest du ein passendes Video dazu: </a:t>
            </a:r>
            <a:br>
              <a:rPr lang="de-CH" sz="3000" dirty="0">
                <a:solidFill>
                  <a:srgbClr val="FFFFFF"/>
                </a:solidFill>
                <a:latin typeface="+mn-lt"/>
              </a:rPr>
            </a:br>
            <a:br>
              <a:rPr lang="de-CH" sz="3000" dirty="0">
                <a:solidFill>
                  <a:srgbClr val="FFFFFF"/>
                </a:solidFill>
                <a:latin typeface="+mn-lt"/>
              </a:rPr>
            </a:br>
            <a:r>
              <a:rPr lang="de-CH" sz="3000" dirty="0">
                <a:solidFill>
                  <a:srgbClr val="FFFFFF"/>
                </a:solidFill>
                <a:latin typeface="+mn-lt"/>
              </a:rPr>
              <a:t>Kennst du dich damit aus? Dann versuche das digitale Quiz und bringe die einzelnen Schritte in die richtige Reihenfolge.</a:t>
            </a:r>
            <a:br>
              <a:rPr lang="de-CH" sz="3000" dirty="0">
                <a:solidFill>
                  <a:srgbClr val="FFFFFF"/>
                </a:solidFill>
                <a:latin typeface="+mn-lt"/>
              </a:rPr>
            </a:br>
            <a:r>
              <a:rPr lang="de-CH" sz="3000" dirty="0">
                <a:solidFill>
                  <a:srgbClr val="FFFFFF"/>
                </a:solidFill>
                <a:latin typeface="+mn-lt"/>
              </a:rPr>
              <a:t>Klicke dafür einfach auf das Feld unten.</a:t>
            </a:r>
          </a:p>
        </p:txBody>
      </p:sp>
      <p:cxnSp>
        <p:nvCxnSpPr>
          <p:cNvPr id="2096"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098"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Textfeld 4">
            <a:hlinkClick r:id="rId4"/>
            <a:extLst>
              <a:ext uri="{FF2B5EF4-FFF2-40B4-BE49-F238E27FC236}">
                <a16:creationId xmlns:a16="http://schemas.microsoft.com/office/drawing/2014/main" id="{72D999AB-AA83-427E-73FE-7A8DD45CADC4}"/>
              </a:ext>
            </a:extLst>
          </p:cNvPr>
          <p:cNvSpPr txBox="1"/>
          <p:nvPr/>
        </p:nvSpPr>
        <p:spPr>
          <a:xfrm>
            <a:off x="3859276" y="5057600"/>
            <a:ext cx="4470400" cy="769441"/>
          </a:xfrm>
          <a:prstGeom prst="rect">
            <a:avLst/>
          </a:prstGeom>
          <a:noFill/>
          <a:ln>
            <a:solidFill>
              <a:schemeClr val="tx1"/>
            </a:solidFill>
          </a:ln>
        </p:spPr>
        <p:txBody>
          <a:bodyPr wrap="square" rtlCol="0">
            <a:spAutoFit/>
          </a:bodyPr>
          <a:lstStyle/>
          <a:p>
            <a:pPr algn="ctr"/>
            <a:r>
              <a:rPr lang="de-CH" sz="2200" dirty="0"/>
              <a:t>Hier kannst du dein Wissen über die Schokoladenherstellung testen.</a:t>
            </a:r>
          </a:p>
        </p:txBody>
      </p:sp>
      <p:sp>
        <p:nvSpPr>
          <p:cNvPr id="6" name="Interaktive Schaltfläche: Zur Startseite wechseln 5">
            <a:hlinkClick r:id="rId5" action="ppaction://hlinksldjump" highlightClick="1"/>
            <a:extLst>
              <a:ext uri="{FF2B5EF4-FFF2-40B4-BE49-F238E27FC236}">
                <a16:creationId xmlns:a16="http://schemas.microsoft.com/office/drawing/2014/main" id="{7E3EDB45-2D0B-64C4-A0FE-FE1132FFDF98}"/>
              </a:ext>
            </a:extLst>
          </p:cNvPr>
          <p:cNvSpPr/>
          <p:nvPr/>
        </p:nvSpPr>
        <p:spPr>
          <a:xfrm>
            <a:off x="10906125" y="5667375"/>
            <a:ext cx="828668" cy="771525"/>
          </a:xfrm>
          <a:prstGeom prst="actionButtonHom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p>
        </p:txBody>
      </p:sp>
      <p:pic>
        <p:nvPicPr>
          <p:cNvPr id="3" name="Onlinemedien 2" title="Clip und klar! – Wie wird Schokolade hergestellt? | Kindervideos | SRF Kids">
            <a:hlinkClick r:id="" action="ppaction://media"/>
            <a:extLst>
              <a:ext uri="{FF2B5EF4-FFF2-40B4-BE49-F238E27FC236}">
                <a16:creationId xmlns:a16="http://schemas.microsoft.com/office/drawing/2014/main" id="{93700436-AA6D-0EDF-9CF3-CFFF97DCAD26}"/>
              </a:ext>
            </a:extLst>
          </p:cNvPr>
          <p:cNvPicPr>
            <a:picLocks noRot="1" noChangeAspect="1"/>
          </p:cNvPicPr>
          <p:nvPr>
            <a:videoFile r:link="rId1"/>
          </p:nvPr>
        </p:nvPicPr>
        <p:blipFill>
          <a:blip r:embed="rId6"/>
          <a:stretch>
            <a:fillRect/>
          </a:stretch>
        </p:blipFill>
        <p:spPr>
          <a:xfrm>
            <a:off x="7571874" y="2094293"/>
            <a:ext cx="2458994" cy="1389335"/>
          </a:xfrm>
          <a:prstGeom prst="rect">
            <a:avLst/>
          </a:prstGeom>
        </p:spPr>
      </p:pic>
    </p:spTree>
    <p:extLst>
      <p:ext uri="{BB962C8B-B14F-4D97-AF65-F5344CB8AC3E}">
        <p14:creationId xmlns:p14="http://schemas.microsoft.com/office/powerpoint/2010/main" val="37258432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F194AEDE-F25F-43E6-A2C4-7FFF41074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81" name="Straight Connector 3080">
            <a:extLst>
              <a:ext uri="{FF2B5EF4-FFF2-40B4-BE49-F238E27FC236}">
                <a16:creationId xmlns:a16="http://schemas.microsoft.com/office/drawing/2014/main" id="{4C793C08-EF4C-422B-A728-6C717C47DF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83" name="Straight Connector 3082">
            <a:extLst>
              <a:ext uri="{FF2B5EF4-FFF2-40B4-BE49-F238E27FC236}">
                <a16:creationId xmlns:a16="http://schemas.microsoft.com/office/drawing/2014/main" id="{FE825BC6-56A8-46DE-8037-A9A577624B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85" name="Straight Connector 3084">
            <a:extLst>
              <a:ext uri="{FF2B5EF4-FFF2-40B4-BE49-F238E27FC236}">
                <a16:creationId xmlns:a16="http://schemas.microsoft.com/office/drawing/2014/main" id="{9EED8031-DD67-43C6-94A0-646636C95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3087"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asset-media">
            <a:extLst>
              <a:ext uri="{FF2B5EF4-FFF2-40B4-BE49-F238E27FC236}">
                <a16:creationId xmlns:a16="http://schemas.microsoft.com/office/drawing/2014/main" id="{57C9A483-4B4E-C083-58CC-E7D3712E5BBB}"/>
              </a:ext>
            </a:extLst>
          </p:cNvPr>
          <p:cNvPicPr>
            <a:picLocks noGrp="1" noChangeAspect="1" noChangeArrowheads="1"/>
          </p:cNvPicPr>
          <p:nvPr>
            <p:ph idx="1"/>
          </p:nvPr>
        </p:nvPicPr>
        <p:blipFill rotWithShape="1">
          <a:blip r:embed="rId2">
            <a:alphaModFix amt="50000"/>
            <a:extLst>
              <a:ext uri="{28A0092B-C50C-407E-A947-70E740481C1C}">
                <a14:useLocalDpi xmlns:a14="http://schemas.microsoft.com/office/drawing/2010/main" val="0"/>
              </a:ext>
            </a:extLst>
          </a:blip>
          <a:srcRect t="3822" r="-1" b="-1"/>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9" name="Rectangle 3088">
            <a:extLst>
              <a:ext uri="{FF2B5EF4-FFF2-40B4-BE49-F238E27FC236}">
                <a16:creationId xmlns:a16="http://schemas.microsoft.com/office/drawing/2014/main" id="{F4EC6B62-8D18-47C6-815A-17919789F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50443" y="-1383557"/>
            <a:ext cx="6858000" cy="9625112"/>
          </a:xfrm>
          <a:prstGeom prst="rect">
            <a:avLst/>
          </a:prstGeom>
          <a:gradFill>
            <a:gsLst>
              <a:gs pos="100000">
                <a:srgbClr val="000000">
                  <a:alpha val="0"/>
                </a:srgbClr>
              </a:gs>
              <a:gs pos="0">
                <a:schemeClr val="tx1"/>
              </a:gs>
              <a:gs pos="55000">
                <a:srgbClr val="000000">
                  <a:alpha val="46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91" name="Straight Connector 3090">
            <a:extLst>
              <a:ext uri="{FF2B5EF4-FFF2-40B4-BE49-F238E27FC236}">
                <a16:creationId xmlns:a16="http://schemas.microsoft.com/office/drawing/2014/main" id="{4F1B00A1-15D3-42C2-B2D9-578BAF9AE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145" y="4991100"/>
            <a:ext cx="10381553"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093"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886C506-4111-5DB4-7EC9-B0A75393703B}"/>
              </a:ext>
            </a:extLst>
          </p:cNvPr>
          <p:cNvSpPr>
            <a:spLocks noGrp="1"/>
          </p:cNvSpPr>
          <p:nvPr>
            <p:ph type="title"/>
          </p:nvPr>
        </p:nvSpPr>
        <p:spPr>
          <a:xfrm>
            <a:off x="364098" y="663963"/>
            <a:ext cx="10364387" cy="4327137"/>
          </a:xfrm>
        </p:spPr>
        <p:txBody>
          <a:bodyPr vert="horz" lIns="91440" tIns="45720" rIns="91440" bIns="45720" rtlCol="0" anchor="t">
            <a:normAutofit fontScale="90000"/>
          </a:bodyPr>
          <a:lstStyle/>
          <a:p>
            <a:r>
              <a:rPr lang="de-CH" sz="3300" dirty="0">
                <a:solidFill>
                  <a:srgbClr val="FFFFFF"/>
                </a:solidFill>
                <a:latin typeface="+mn-lt"/>
              </a:rPr>
              <a:t>GESCHICHTE DER SCHOKOLADE</a:t>
            </a:r>
            <a:br>
              <a:rPr lang="de-CH" sz="3000" dirty="0">
                <a:solidFill>
                  <a:srgbClr val="FFFFFF"/>
                </a:solidFill>
                <a:latin typeface="+mn-lt"/>
              </a:rPr>
            </a:br>
            <a:br>
              <a:rPr lang="de-CH" sz="3000" dirty="0">
                <a:solidFill>
                  <a:srgbClr val="FFFFFF"/>
                </a:solidFill>
                <a:latin typeface="+mn-lt"/>
              </a:rPr>
            </a:br>
            <a:r>
              <a:rPr lang="de-CH" sz="3000" dirty="0">
                <a:solidFill>
                  <a:srgbClr val="FFFFFF"/>
                </a:solidFill>
                <a:latin typeface="+mn-lt"/>
              </a:rPr>
              <a:t>In der Schweiz werden pro Jahr und Kopf rund 11 kg Schokolade gegessen – am meisten weltweit.</a:t>
            </a:r>
            <a:br>
              <a:rPr lang="de-CH" sz="3000" dirty="0">
                <a:solidFill>
                  <a:srgbClr val="FFFFFF"/>
                </a:solidFill>
                <a:latin typeface="+mn-lt"/>
              </a:rPr>
            </a:br>
            <a:br>
              <a:rPr lang="de-CH" sz="3000" dirty="0">
                <a:solidFill>
                  <a:srgbClr val="FFFFFF"/>
                </a:solidFill>
                <a:latin typeface="+mn-lt"/>
              </a:rPr>
            </a:br>
            <a:r>
              <a:rPr lang="de-CH" sz="3000" dirty="0">
                <a:solidFill>
                  <a:srgbClr val="FFFFFF"/>
                </a:solidFill>
                <a:latin typeface="+mn-lt"/>
              </a:rPr>
              <a:t>Doch wie wurde die Schweiz zum Schokoladenland?</a:t>
            </a:r>
            <a:br>
              <a:rPr lang="de-CH" sz="3000" dirty="0">
                <a:solidFill>
                  <a:srgbClr val="FFFFFF"/>
                </a:solidFill>
                <a:latin typeface="+mn-lt"/>
              </a:rPr>
            </a:br>
            <a:r>
              <a:rPr lang="de-CH" sz="3000" dirty="0">
                <a:solidFill>
                  <a:srgbClr val="FFFFFF"/>
                </a:solidFill>
                <a:latin typeface="+mn-lt"/>
              </a:rPr>
              <a:t>Informiere dich, wie die Schokolade ihren Weg in die Schweiz machte und wie sie dort verfeinert und perfektioniert wurde.</a:t>
            </a:r>
            <a:br>
              <a:rPr lang="de-CH" sz="3000" dirty="0">
                <a:solidFill>
                  <a:srgbClr val="FFFFFF"/>
                </a:solidFill>
                <a:latin typeface="+mn-lt"/>
              </a:rPr>
            </a:br>
            <a:br>
              <a:rPr lang="de-CH" sz="3000" dirty="0">
                <a:solidFill>
                  <a:srgbClr val="FFFFFF"/>
                </a:solidFill>
                <a:latin typeface="+mn-lt"/>
              </a:rPr>
            </a:br>
            <a:r>
              <a:rPr lang="de-CH" sz="2700" dirty="0">
                <a:solidFill>
                  <a:srgbClr val="FFFFFF"/>
                </a:solidFill>
                <a:latin typeface="+mn-lt"/>
              </a:rPr>
              <a:t>Artikel 1: </a:t>
            </a:r>
            <a:r>
              <a:rPr lang="de-CH" sz="2700" dirty="0">
                <a:solidFill>
                  <a:schemeClr val="accent1">
                    <a:lumMod val="40000"/>
                    <a:lumOff val="60000"/>
                  </a:schemeClr>
                </a:solidFill>
                <a:latin typeface="+mn-lt"/>
                <a:hlinkClick r:id="rId3">
                  <a:extLst>
                    <a:ext uri="{A12FA001-AC4F-418D-AE19-62706E023703}">
                      <ahyp:hlinkClr xmlns:ahyp="http://schemas.microsoft.com/office/drawing/2018/hyperlinkcolor" val="tx"/>
                    </a:ext>
                  </a:extLst>
                </a:hlinkClick>
              </a:rPr>
              <a:t>Wie die Schweiz zum Schokoladen-Mekka wurde </a:t>
            </a:r>
            <a:r>
              <a:rPr lang="de-CH" sz="2700" dirty="0">
                <a:solidFill>
                  <a:srgbClr val="FFFFFF"/>
                </a:solidFill>
                <a:latin typeface="+mn-lt"/>
              </a:rPr>
              <a:t>(Watson)</a:t>
            </a:r>
            <a:br>
              <a:rPr lang="de-CH" sz="2700" dirty="0">
                <a:solidFill>
                  <a:srgbClr val="FFFFFF"/>
                </a:solidFill>
                <a:latin typeface="+mn-lt"/>
              </a:rPr>
            </a:br>
            <a:r>
              <a:rPr lang="de-CH" sz="2700" dirty="0">
                <a:solidFill>
                  <a:srgbClr val="FFFFFF"/>
                </a:solidFill>
                <a:latin typeface="+mn-lt"/>
              </a:rPr>
              <a:t>Artikel 2: </a:t>
            </a:r>
            <a:r>
              <a:rPr lang="de-CH" sz="2700" dirty="0">
                <a:solidFill>
                  <a:schemeClr val="accent1">
                    <a:lumMod val="40000"/>
                    <a:lumOff val="60000"/>
                  </a:schemeClr>
                </a:solidFill>
                <a:latin typeface="+mn-lt"/>
                <a:hlinkClick r:id="rId4">
                  <a:extLst>
                    <a:ext uri="{A12FA001-AC4F-418D-AE19-62706E023703}">
                      <ahyp:hlinkClr xmlns:ahyp="http://schemas.microsoft.com/office/drawing/2018/hyperlinkcolor" val="tx"/>
                    </a:ext>
                  </a:extLst>
                </a:hlinkClick>
              </a:rPr>
              <a:t>Geschichte der Schweizer Schokolade </a:t>
            </a:r>
            <a:r>
              <a:rPr lang="de-CH" sz="2700" dirty="0">
                <a:solidFill>
                  <a:srgbClr val="FFFFFF"/>
                </a:solidFill>
                <a:latin typeface="+mn-lt"/>
              </a:rPr>
              <a:t>(</a:t>
            </a:r>
            <a:r>
              <a:rPr lang="de-CH" sz="2700" dirty="0" err="1">
                <a:solidFill>
                  <a:srgbClr val="FFFFFF"/>
                </a:solidFill>
                <a:latin typeface="+mn-lt"/>
              </a:rPr>
              <a:t>chocosuisse</a:t>
            </a:r>
            <a:r>
              <a:rPr lang="de-CH" sz="2700" dirty="0">
                <a:solidFill>
                  <a:srgbClr val="FFFFFF"/>
                </a:solidFill>
                <a:latin typeface="+mn-lt"/>
              </a:rPr>
              <a:t>) </a:t>
            </a:r>
            <a:br>
              <a:rPr lang="de-CH" sz="2700" dirty="0">
                <a:solidFill>
                  <a:srgbClr val="FFFFFF"/>
                </a:solidFill>
                <a:latin typeface="+mn-lt"/>
              </a:rPr>
            </a:br>
            <a:r>
              <a:rPr lang="de-CH" sz="2700" dirty="0">
                <a:solidFill>
                  <a:srgbClr val="FFFFFF"/>
                </a:solidFill>
                <a:latin typeface="+mn-lt"/>
              </a:rPr>
              <a:t>Artikel 3: </a:t>
            </a:r>
            <a:r>
              <a:rPr lang="de-CH" sz="2700" dirty="0">
                <a:solidFill>
                  <a:schemeClr val="accent1">
                    <a:lumMod val="40000"/>
                    <a:lumOff val="60000"/>
                  </a:schemeClr>
                </a:solidFill>
                <a:latin typeface="+mn-lt"/>
                <a:hlinkClick r:id="rId5">
                  <a:extLst>
                    <a:ext uri="{A12FA001-AC4F-418D-AE19-62706E023703}">
                      <ahyp:hlinkClr xmlns:ahyp="http://schemas.microsoft.com/office/drawing/2018/hyperlinkcolor" val="tx"/>
                    </a:ext>
                  </a:extLst>
                </a:hlinkClick>
              </a:rPr>
              <a:t>Die Pioniere der Schweizer “Schokoladen-Revolution”</a:t>
            </a:r>
            <a:r>
              <a:rPr lang="de-CH" sz="2700" dirty="0">
                <a:solidFill>
                  <a:srgbClr val="FFFFFF"/>
                </a:solidFill>
                <a:latin typeface="+mn-lt"/>
              </a:rPr>
              <a:t> (</a:t>
            </a:r>
            <a:r>
              <a:rPr lang="de-CH" sz="2700" dirty="0" err="1">
                <a:solidFill>
                  <a:srgbClr val="FFFFFF"/>
                </a:solidFill>
                <a:latin typeface="+mn-lt"/>
              </a:rPr>
              <a:t>swissinfo</a:t>
            </a:r>
            <a:r>
              <a:rPr lang="de-CH" sz="2700" dirty="0">
                <a:solidFill>
                  <a:srgbClr val="FFFFFF"/>
                </a:solidFill>
                <a:latin typeface="+mn-lt"/>
              </a:rPr>
              <a:t>)</a:t>
            </a:r>
            <a:br>
              <a:rPr lang="de-CH" sz="3000" dirty="0">
                <a:solidFill>
                  <a:srgbClr val="FFFFFF"/>
                </a:solidFill>
                <a:latin typeface="+mn-lt"/>
              </a:rPr>
            </a:br>
            <a:br>
              <a:rPr lang="de-CH" sz="3000" dirty="0">
                <a:solidFill>
                  <a:srgbClr val="FFFFFF"/>
                </a:solidFill>
                <a:latin typeface="+mn-lt"/>
              </a:rPr>
            </a:br>
            <a:br>
              <a:rPr lang="de-CH" sz="3000" dirty="0">
                <a:solidFill>
                  <a:srgbClr val="FFFFFF"/>
                </a:solidFill>
                <a:latin typeface="+mn-lt"/>
              </a:rPr>
            </a:br>
            <a:endParaRPr lang="de-CH" sz="3000" dirty="0">
              <a:solidFill>
                <a:srgbClr val="FFFFFF"/>
              </a:solidFill>
              <a:latin typeface="+mn-lt"/>
            </a:endParaRPr>
          </a:p>
        </p:txBody>
      </p:sp>
      <p:cxnSp>
        <p:nvCxnSpPr>
          <p:cNvPr id="3095"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097"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Interaktive Schaltfläche: Zur Startseite wechseln 3">
            <a:hlinkClick r:id="rId6" action="ppaction://hlinksldjump" highlightClick="1"/>
            <a:extLst>
              <a:ext uri="{FF2B5EF4-FFF2-40B4-BE49-F238E27FC236}">
                <a16:creationId xmlns:a16="http://schemas.microsoft.com/office/drawing/2014/main" id="{CC018911-375B-FA2C-51E7-A6BC3BC176EA}"/>
              </a:ext>
            </a:extLst>
          </p:cNvPr>
          <p:cNvSpPr/>
          <p:nvPr/>
        </p:nvSpPr>
        <p:spPr>
          <a:xfrm>
            <a:off x="10906125" y="5667375"/>
            <a:ext cx="828668" cy="771525"/>
          </a:xfrm>
          <a:prstGeom prst="actionButtonHom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p>
        </p:txBody>
      </p:sp>
      <p:sp>
        <p:nvSpPr>
          <p:cNvPr id="3" name="Textfeld 2">
            <a:hlinkClick r:id="rId7"/>
            <a:extLst>
              <a:ext uri="{FF2B5EF4-FFF2-40B4-BE49-F238E27FC236}">
                <a16:creationId xmlns:a16="http://schemas.microsoft.com/office/drawing/2014/main" id="{EA448B71-D6F4-A9F4-DAF5-0D6BD56849D2}"/>
              </a:ext>
            </a:extLst>
          </p:cNvPr>
          <p:cNvSpPr txBox="1"/>
          <p:nvPr/>
        </p:nvSpPr>
        <p:spPr>
          <a:xfrm>
            <a:off x="2452763" y="5085205"/>
            <a:ext cx="6621291" cy="769441"/>
          </a:xfrm>
          <a:prstGeom prst="rect">
            <a:avLst/>
          </a:prstGeom>
          <a:noFill/>
          <a:ln>
            <a:solidFill>
              <a:schemeClr val="tx1"/>
            </a:solidFill>
          </a:ln>
        </p:spPr>
        <p:txBody>
          <a:bodyPr wrap="square" rtlCol="0">
            <a:spAutoFit/>
          </a:bodyPr>
          <a:lstStyle/>
          <a:p>
            <a:pPr algn="ctr"/>
            <a:r>
              <a:rPr lang="de-CH" sz="2200" dirty="0"/>
              <a:t>Du weisst nun alles über die Geschichte der Schokolade?</a:t>
            </a:r>
          </a:p>
          <a:p>
            <a:pPr algn="ctr"/>
            <a:r>
              <a:rPr lang="de-CH" sz="2200" dirty="0"/>
              <a:t>Teste es hier!</a:t>
            </a:r>
          </a:p>
        </p:txBody>
      </p:sp>
    </p:spTree>
    <p:extLst>
      <p:ext uri="{BB962C8B-B14F-4D97-AF65-F5344CB8AC3E}">
        <p14:creationId xmlns:p14="http://schemas.microsoft.com/office/powerpoint/2010/main" val="32419755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F194AEDE-F25F-43E6-A2C4-7FFF410749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29" name="Straight Connector 5128">
            <a:extLst>
              <a:ext uri="{FF2B5EF4-FFF2-40B4-BE49-F238E27FC236}">
                <a16:creationId xmlns:a16="http://schemas.microsoft.com/office/drawing/2014/main" id="{4C793C08-EF4C-422B-A728-6C717C47DF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1" name="Straight Connector 5130">
            <a:extLst>
              <a:ext uri="{FF2B5EF4-FFF2-40B4-BE49-F238E27FC236}">
                <a16:creationId xmlns:a16="http://schemas.microsoft.com/office/drawing/2014/main" id="{FE825BC6-56A8-46DE-8037-A9A577624B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3" name="Straight Connector 5132">
            <a:extLst>
              <a:ext uri="{FF2B5EF4-FFF2-40B4-BE49-F238E27FC236}">
                <a16:creationId xmlns:a16="http://schemas.microsoft.com/office/drawing/2014/main" id="{9EED8031-DD67-43C6-94A0-646636C95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5135"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asset-media">
            <a:extLst>
              <a:ext uri="{FF2B5EF4-FFF2-40B4-BE49-F238E27FC236}">
                <a16:creationId xmlns:a16="http://schemas.microsoft.com/office/drawing/2014/main" id="{7D882C5B-87F9-466B-27CC-06414DE21B15}"/>
              </a:ext>
            </a:extLst>
          </p:cNvPr>
          <p:cNvPicPr>
            <a:picLocks noGrp="1" noChangeAspect="1" noChangeArrowheads="1"/>
          </p:cNvPicPr>
          <p:nvPr>
            <p:ph idx="1"/>
          </p:nvPr>
        </p:nvPicPr>
        <p:blipFill rotWithShape="1">
          <a:blip r:embed="rId2">
            <a:alphaModFix amt="50000"/>
            <a:extLst>
              <a:ext uri="{28A0092B-C50C-407E-A947-70E740481C1C}">
                <a14:useLocalDpi xmlns:a14="http://schemas.microsoft.com/office/drawing/2010/main" val="0"/>
              </a:ext>
            </a:extLst>
          </a:blip>
          <a:srcRect t="11199" r="-1" b="4509"/>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5137" name="Rectangle 5136">
            <a:extLst>
              <a:ext uri="{FF2B5EF4-FFF2-40B4-BE49-F238E27FC236}">
                <a16:creationId xmlns:a16="http://schemas.microsoft.com/office/drawing/2014/main" id="{F4EC6B62-8D18-47C6-815A-17919789F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50443" y="-1383557"/>
            <a:ext cx="6858000" cy="9625112"/>
          </a:xfrm>
          <a:prstGeom prst="rect">
            <a:avLst/>
          </a:prstGeom>
          <a:gradFill>
            <a:gsLst>
              <a:gs pos="100000">
                <a:srgbClr val="000000">
                  <a:alpha val="0"/>
                </a:srgbClr>
              </a:gs>
              <a:gs pos="0">
                <a:schemeClr val="tx1"/>
              </a:gs>
              <a:gs pos="55000">
                <a:srgbClr val="000000">
                  <a:alpha val="46000"/>
                </a:srgbClr>
              </a:gs>
              <a:gs pos="0">
                <a:srgbClr val="000000">
                  <a:alpha val="6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39" name="Straight Connector 5138">
            <a:extLst>
              <a:ext uri="{FF2B5EF4-FFF2-40B4-BE49-F238E27FC236}">
                <a16:creationId xmlns:a16="http://schemas.microsoft.com/office/drawing/2014/main" id="{4F1B00A1-15D3-42C2-B2D9-578BAF9AE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145" y="4991100"/>
            <a:ext cx="10381553"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141"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886C506-4111-5DB4-7EC9-B0A75393703B}"/>
              </a:ext>
            </a:extLst>
          </p:cNvPr>
          <p:cNvSpPr>
            <a:spLocks noGrp="1"/>
          </p:cNvSpPr>
          <p:nvPr>
            <p:ph type="title"/>
          </p:nvPr>
        </p:nvSpPr>
        <p:spPr>
          <a:xfrm>
            <a:off x="354238" y="663959"/>
            <a:ext cx="10381553" cy="4327135"/>
          </a:xfrm>
        </p:spPr>
        <p:txBody>
          <a:bodyPr vert="horz" lIns="91440" tIns="45720" rIns="91440" bIns="45720" rtlCol="0" anchor="t">
            <a:normAutofit fontScale="90000"/>
          </a:bodyPr>
          <a:lstStyle/>
          <a:p>
            <a:r>
              <a:rPr lang="de-CH" sz="3300" dirty="0">
                <a:solidFill>
                  <a:srgbClr val="FFFFFF"/>
                </a:solidFill>
                <a:latin typeface="+mn-lt"/>
              </a:rPr>
              <a:t>IDEEN, PROJEKTE, ZUSATZMATERIAL</a:t>
            </a:r>
            <a:br>
              <a:rPr lang="de-CH" sz="3000" dirty="0">
                <a:solidFill>
                  <a:srgbClr val="FFFFFF"/>
                </a:solidFill>
                <a:latin typeface="+mn-lt"/>
              </a:rPr>
            </a:br>
            <a:br>
              <a:rPr lang="de-CH" sz="3000" dirty="0">
                <a:solidFill>
                  <a:srgbClr val="FFFFFF"/>
                </a:solidFill>
                <a:latin typeface="+mn-lt"/>
              </a:rPr>
            </a:br>
            <a:r>
              <a:rPr lang="de-CH" sz="3000" dirty="0">
                <a:solidFill>
                  <a:schemeClr val="accent1">
                    <a:lumMod val="40000"/>
                    <a:lumOff val="60000"/>
                  </a:schemeClr>
                </a:solidFill>
                <a:latin typeface="+mn-lt"/>
                <a:hlinkClick r:id="rId3">
                  <a:extLst>
                    <a:ext uri="{A12FA001-AC4F-418D-AE19-62706E023703}">
                      <ahyp:hlinkClr xmlns:ahyp="http://schemas.microsoft.com/office/drawing/2018/hyperlinkcolor" val="tx"/>
                    </a:ext>
                  </a:extLst>
                </a:hlinkClick>
              </a:rPr>
              <a:t>Projektideen rund um Schokolade und Kakao</a:t>
            </a:r>
            <a:br>
              <a:rPr lang="de-CH" sz="3000" dirty="0">
                <a:solidFill>
                  <a:srgbClr val="FFFFFF"/>
                </a:solidFill>
                <a:latin typeface="+mn-lt"/>
              </a:rPr>
            </a:br>
            <a:br>
              <a:rPr lang="de-CH" sz="3000" dirty="0">
                <a:solidFill>
                  <a:srgbClr val="FFFFFF"/>
                </a:solidFill>
                <a:latin typeface="+mn-lt"/>
              </a:rPr>
            </a:br>
            <a:r>
              <a:rPr lang="de-CH" sz="3000" dirty="0">
                <a:solidFill>
                  <a:schemeClr val="accent1">
                    <a:lumMod val="40000"/>
                    <a:lumOff val="60000"/>
                  </a:schemeClr>
                </a:solidFill>
                <a:latin typeface="+mn-lt"/>
                <a:hlinkClick r:id="rId4">
                  <a:extLst>
                    <a:ext uri="{A12FA001-AC4F-418D-AE19-62706E023703}">
                      <ahyp:hlinkClr xmlns:ahyp="http://schemas.microsoft.com/office/drawing/2018/hyperlinkcolor" val="tx"/>
                    </a:ext>
                  </a:extLst>
                </a:hlinkClick>
              </a:rPr>
              <a:t>Schokoladenkreuzworträtsel</a:t>
            </a:r>
            <a:br>
              <a:rPr lang="de-CH" sz="3000" dirty="0">
                <a:solidFill>
                  <a:schemeClr val="accent1">
                    <a:lumMod val="40000"/>
                    <a:lumOff val="60000"/>
                  </a:schemeClr>
                </a:solidFill>
                <a:latin typeface="+mn-lt"/>
              </a:rPr>
            </a:br>
            <a:br>
              <a:rPr lang="de-CH" sz="3000" dirty="0">
                <a:solidFill>
                  <a:schemeClr val="accent1">
                    <a:lumMod val="40000"/>
                    <a:lumOff val="60000"/>
                  </a:schemeClr>
                </a:solidFill>
                <a:latin typeface="+mn-lt"/>
              </a:rPr>
            </a:br>
            <a:r>
              <a:rPr lang="de-CH" sz="3000" dirty="0">
                <a:solidFill>
                  <a:schemeClr val="accent1">
                    <a:lumMod val="40000"/>
                    <a:lumOff val="60000"/>
                  </a:schemeClr>
                </a:solidFill>
                <a:latin typeface="+mn-lt"/>
                <a:hlinkClick r:id="rId3">
                  <a:extLst>
                    <a:ext uri="{A12FA001-AC4F-418D-AE19-62706E023703}">
                      <ahyp:hlinkClr xmlns:ahyp="http://schemas.microsoft.com/office/drawing/2018/hyperlinkcolor" val="tx"/>
                    </a:ext>
                  </a:extLst>
                </a:hlinkClick>
              </a:rPr>
              <a:t>Schokoladenlogical</a:t>
            </a:r>
            <a:br>
              <a:rPr lang="de-CH" sz="3000" dirty="0">
                <a:solidFill>
                  <a:schemeClr val="accent1">
                    <a:lumMod val="40000"/>
                    <a:lumOff val="60000"/>
                  </a:schemeClr>
                </a:solidFill>
                <a:latin typeface="+mn-lt"/>
              </a:rPr>
            </a:br>
            <a:br>
              <a:rPr lang="de-CH" sz="3000" dirty="0">
                <a:solidFill>
                  <a:schemeClr val="accent1">
                    <a:lumMod val="40000"/>
                    <a:lumOff val="60000"/>
                  </a:schemeClr>
                </a:solidFill>
                <a:latin typeface="+mn-lt"/>
              </a:rPr>
            </a:br>
            <a:r>
              <a:rPr lang="de-CH" sz="3000" dirty="0">
                <a:solidFill>
                  <a:schemeClr val="accent1">
                    <a:lumMod val="40000"/>
                    <a:lumOff val="60000"/>
                  </a:schemeClr>
                </a:solidFill>
                <a:latin typeface="+mn-lt"/>
                <a:hlinkClick r:id="rId5">
                  <a:extLst>
                    <a:ext uri="{A12FA001-AC4F-418D-AE19-62706E023703}">
                      <ahyp:hlinkClr xmlns:ahyp="http://schemas.microsoft.com/office/drawing/2018/hyperlinkcolor" val="tx"/>
                    </a:ext>
                  </a:extLst>
                </a:hlinkClick>
              </a:rPr>
              <a:t>SRF-Kids: Von der Bohne zur Schokolade </a:t>
            </a:r>
            <a:r>
              <a:rPr lang="de-CH" sz="3000" dirty="0">
                <a:solidFill>
                  <a:schemeClr val="accent1">
                    <a:lumMod val="40000"/>
                    <a:lumOff val="60000"/>
                  </a:schemeClr>
                </a:solidFill>
                <a:latin typeface="+mn-lt"/>
              </a:rPr>
              <a:t>(Audio-Beiträge)</a:t>
            </a:r>
            <a:br>
              <a:rPr lang="de-CH" sz="3000" dirty="0">
                <a:solidFill>
                  <a:schemeClr val="accent1">
                    <a:lumMod val="40000"/>
                    <a:lumOff val="60000"/>
                  </a:schemeClr>
                </a:solidFill>
                <a:latin typeface="+mn-lt"/>
              </a:rPr>
            </a:br>
            <a:br>
              <a:rPr lang="de-CH" sz="3000" dirty="0">
                <a:solidFill>
                  <a:schemeClr val="accent1">
                    <a:lumMod val="40000"/>
                    <a:lumOff val="60000"/>
                  </a:schemeClr>
                </a:solidFill>
                <a:latin typeface="+mn-lt"/>
              </a:rPr>
            </a:br>
            <a:r>
              <a:rPr lang="de-CH" sz="3000" dirty="0">
                <a:solidFill>
                  <a:schemeClr val="accent1">
                    <a:lumMod val="40000"/>
                    <a:lumOff val="60000"/>
                  </a:schemeClr>
                </a:solidFill>
                <a:latin typeface="+mn-lt"/>
                <a:hlinkClick r:id="rId6">
                  <a:extLst>
                    <a:ext uri="{A12FA001-AC4F-418D-AE19-62706E023703}">
                      <ahyp:hlinkClr xmlns:ahyp="http://schemas.microsoft.com/office/drawing/2018/hyperlinkcolor" val="tx"/>
                    </a:ext>
                  </a:extLst>
                </a:hlinkClick>
              </a:rPr>
              <a:t>Wortsuchrätsel - Schokolade</a:t>
            </a:r>
            <a:br>
              <a:rPr lang="de-CH" sz="3000" dirty="0">
                <a:solidFill>
                  <a:schemeClr val="accent1">
                    <a:lumMod val="40000"/>
                    <a:lumOff val="60000"/>
                  </a:schemeClr>
                </a:solidFill>
                <a:latin typeface="+mn-lt"/>
              </a:rPr>
            </a:br>
            <a:br>
              <a:rPr lang="de-CH" sz="3000" dirty="0">
                <a:solidFill>
                  <a:schemeClr val="accent1">
                    <a:lumMod val="40000"/>
                    <a:lumOff val="60000"/>
                  </a:schemeClr>
                </a:solidFill>
                <a:latin typeface="+mn-lt"/>
              </a:rPr>
            </a:br>
            <a:br>
              <a:rPr lang="de-CH" sz="3000" dirty="0">
                <a:solidFill>
                  <a:schemeClr val="accent1">
                    <a:lumMod val="40000"/>
                    <a:lumOff val="60000"/>
                  </a:schemeClr>
                </a:solidFill>
                <a:latin typeface="+mn-lt"/>
              </a:rPr>
            </a:br>
            <a:br>
              <a:rPr lang="de-CH" sz="3000" dirty="0">
                <a:solidFill>
                  <a:schemeClr val="accent1">
                    <a:lumMod val="40000"/>
                    <a:lumOff val="60000"/>
                  </a:schemeClr>
                </a:solidFill>
                <a:latin typeface="+mn-lt"/>
              </a:rPr>
            </a:br>
            <a:endParaRPr lang="de-CH" sz="3000" dirty="0">
              <a:solidFill>
                <a:schemeClr val="accent1">
                  <a:lumMod val="40000"/>
                  <a:lumOff val="60000"/>
                </a:schemeClr>
              </a:solidFill>
              <a:latin typeface="+mn-lt"/>
            </a:endParaRPr>
          </a:p>
        </p:txBody>
      </p:sp>
      <p:cxnSp>
        <p:nvCxnSpPr>
          <p:cNvPr id="5143" name="Main Horizontal Connector">
            <a:extLst>
              <a:ext uri="{FF2B5EF4-FFF2-40B4-BE49-F238E27FC236}">
                <a16:creationId xmlns:a16="http://schemas.microsoft.com/office/drawing/2014/main" id="{4D594499-F983-4364-8ABC-5BCDC2E906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145"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Interaktive Schaltfläche: Zur Startseite wechseln 3">
            <a:hlinkClick r:id="rId7" action="ppaction://hlinksldjump" highlightClick="1"/>
            <a:extLst>
              <a:ext uri="{FF2B5EF4-FFF2-40B4-BE49-F238E27FC236}">
                <a16:creationId xmlns:a16="http://schemas.microsoft.com/office/drawing/2014/main" id="{51A290EA-3703-05BE-A798-9B3846DFB895}"/>
              </a:ext>
            </a:extLst>
          </p:cNvPr>
          <p:cNvSpPr/>
          <p:nvPr/>
        </p:nvSpPr>
        <p:spPr>
          <a:xfrm>
            <a:off x="10906125" y="5667375"/>
            <a:ext cx="828668" cy="771525"/>
          </a:xfrm>
          <a:prstGeom prst="actionButtonHome">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9064779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p14:prism/>
      </p:transition>
    </mc:Choice>
    <mc:Fallback xmlns="">
      <p:transition spd="slow" advClick="0">
        <p:fade/>
      </p:transition>
    </mc:Fallback>
  </mc:AlternateContent>
</p:sld>
</file>

<file path=ppt/theme/theme1.xml><?xml version="1.0" encoding="utf-8"?>
<a:theme xmlns:a="http://schemas.openxmlformats.org/drawingml/2006/main" name="MimeoVTI">
  <a:themeElements>
    <a:clrScheme name="Mimeo">
      <a:dk1>
        <a:sysClr val="windowText" lastClr="000000"/>
      </a:dk1>
      <a:lt1>
        <a:sysClr val="window" lastClr="FFFFFF"/>
      </a:lt1>
      <a:dk2>
        <a:srgbClr val="011E31"/>
      </a:dk2>
      <a:lt2>
        <a:srgbClr val="FDF3E6"/>
      </a:lt2>
      <a:accent1>
        <a:srgbClr val="005E9E"/>
      </a:accent1>
      <a:accent2>
        <a:srgbClr val="38998D"/>
      </a:accent2>
      <a:accent3>
        <a:srgbClr val="EF8683"/>
      </a:accent3>
      <a:accent4>
        <a:srgbClr val="F04E28"/>
      </a:accent4>
      <a:accent5>
        <a:srgbClr val="DD992C"/>
      </a:accent5>
      <a:accent6>
        <a:srgbClr val="136E65"/>
      </a:accent6>
      <a:hlink>
        <a:srgbClr val="38998D"/>
      </a:hlink>
      <a:folHlink>
        <a:srgbClr val="F04E28"/>
      </a:folHlink>
    </a:clrScheme>
    <a:fontScheme name="Custom 3">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meoVTI" id="{63E3BFD8-7F9C-46D1-A4F3-04054403C108}" vid="{C505C190-EE38-45FD-8294-6454536D04BA}"/>
    </a:ext>
  </a:extLst>
</a:theme>
</file>

<file path=docProps/app.xml><?xml version="1.0" encoding="utf-8"?>
<Properties xmlns="http://schemas.openxmlformats.org/officeDocument/2006/extended-properties" xmlns:vt="http://schemas.openxmlformats.org/officeDocument/2006/docPropsVTypes">
  <TotalTime>0</TotalTime>
  <Words>563</Words>
  <Application>Microsoft Office PowerPoint</Application>
  <PresentationFormat>Breitbild</PresentationFormat>
  <Paragraphs>39</Paragraphs>
  <Slides>11</Slides>
  <Notes>0</Notes>
  <HiddenSlides>0</HiddenSlides>
  <MMClips>3</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Arial</vt:lpstr>
      <vt:lpstr>Elephant</vt:lpstr>
      <vt:lpstr>Univers Condensed</vt:lpstr>
      <vt:lpstr>MimeoVTI</vt:lpstr>
      <vt:lpstr>VOM KAKAO ZUR SCHOKOLADE</vt:lpstr>
      <vt:lpstr>PowerPoint-Präsentation</vt:lpstr>
      <vt:lpstr>INHALT</vt:lpstr>
      <vt:lpstr>WO KOMMT SCHOKOLADE HER?  Recherchiere im Internet, aus welchen Ländern Schokoladenproduzenten in der Schweiz ihren Kakao beziehen. Hilfreiche Links Notiere die gefundenen Herkunftsländer auf einem Notizblatt oder in einer Notiz-App, so dass du diese beim Quiz verwenden kannst.  Fällt dir etwas auf, wenn du die Lage der Länder betrachtest?</vt:lpstr>
      <vt:lpstr>HILFREICHE LINKS</vt:lpstr>
      <vt:lpstr>ZUSAMMENSETZUNG  Schokolade kann aus vielen verschiedenen Zutaten bestehen – einige sind jedoch immer oder meistens darin zu finden. Andere gehören definitiv nicht in eine feine Schokolade.  Findest du heraus, was wohin gehört?  Mit dem digitalen Quiz kannst du dein Wissen unter Beweis stellen. Einfach auf den Button unten klicken.</vt:lpstr>
      <vt:lpstr>KAKAOPRODUKTION  Informiere dich mit Hilfe des Internets über verschiedene Aspekte der Kakaoproduktion.   Anschliessend kannst du die gefundenen Informationen entweder auf der digitalen Mindmap eintragen oder die ausgedruckte Version ergänzen.</vt:lpstr>
      <vt:lpstr>KAKAOPRODUKTION – digitale Mindmap   Wenn du auf die Box unten klickst, gelangst du direkt zur digitalen Mindmap. So bearbeitest du diese:      Verwende das Stiftsymbol, um die Mindmap zu bearbeiten     Durch einen Rechtsklick auf ein Feld, kannst du alle möglichen Optionen anzeigen lassen.       </vt:lpstr>
      <vt:lpstr>SCHOKOLADENHERSTELLUNG  Bis aus den Kakaobohnen die feine Schokolade entsteht, müssen einige Schritte durchlaufen werden.   Hier findest du ein passendes Video dazu:   Kennst du dich damit aus? Dann versuche das digitale Quiz und bringe die einzelnen Schritte in die richtige Reihenfolge. Klicke dafür einfach auf das Feld unten.</vt:lpstr>
      <vt:lpstr>GESCHICHTE DER SCHOKOLADE  In der Schweiz werden pro Jahr und Kopf rund 11 kg Schokolade gegessen – am meisten weltweit.  Doch wie wurde die Schweiz zum Schokoladenland? Informiere dich, wie die Schokolade ihren Weg in die Schweiz machte und wie sie dort verfeinert und perfektioniert wurde.  Artikel 1: Wie die Schweiz zum Schokoladen-Mekka wurde (Watson) Artikel 2: Geschichte der Schweizer Schokolade (chocosuisse)  Artikel 3: Die Pioniere der Schweizer “Schokoladen-Revolution” (swissinfo)   </vt:lpstr>
      <vt:lpstr>IDEEN, PROJEKTE, ZUSATZMATERIAL  Projektideen rund um Schokolade und Kakao  Schokoladenkreuzworträtsel  Schokoladenlogical  SRF-Kids: Von der Bohne zur Schokolade (Audio-Beiträge)  Wortsuchrätsel - Schokolade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VOM KAKAO ZUR SCHOKOLADE</dc:title>
  <dc:creator>Gregor Jost</dc:creator>
  <cp:lastModifiedBy>Gregor Jost</cp:lastModifiedBy>
  <cp:revision>17</cp:revision>
  <dcterms:created xsi:type="dcterms:W3CDTF">2024-06-07T06:57:13Z</dcterms:created>
  <dcterms:modified xsi:type="dcterms:W3CDTF">2026-08-13T08:04:37Z</dcterms:modified>
</cp:coreProperties>
</file>